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76" r:id="rId4"/>
    <p:sldId id="277" r:id="rId5"/>
    <p:sldId id="279" r:id="rId6"/>
    <p:sldId id="281" r:id="rId7"/>
    <p:sldId id="282" r:id="rId8"/>
    <p:sldId id="284" r:id="rId9"/>
    <p:sldId id="285" r:id="rId10"/>
    <p:sldId id="280" r:id="rId11"/>
    <p:sldId id="267" r:id="rId12"/>
    <p:sldId id="288" r:id="rId13"/>
    <p:sldId id="286" r:id="rId14"/>
    <p:sldId id="287" r:id="rId15"/>
    <p:sldId id="266" r:id="rId16"/>
    <p:sldId id="28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90"/>
    <p:restoredTop sz="93980"/>
  </p:normalViewPr>
  <p:slideViewPr>
    <p:cSldViewPr snapToGrid="0">
      <p:cViewPr varScale="1">
        <p:scale>
          <a:sx n="90" d="100"/>
          <a:sy n="90" d="100"/>
        </p:scale>
        <p:origin x="232"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C4BB7-BA60-EB41-920F-A6FB1B022C1D}" type="datetimeFigureOut">
              <a:rPr lang="es-CL" smtClean="0"/>
              <a:t>16-12-25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33A1C-2694-3A4A-8ACC-DC9690F3FC89}" type="slidenum">
              <a:rPr lang="es-CL" smtClean="0"/>
              <a:t>‹Nº›</a:t>
            </a:fld>
            <a:endParaRPr lang="es-CL"/>
          </a:p>
        </p:txBody>
      </p:sp>
    </p:spTree>
    <p:extLst>
      <p:ext uri="{BB962C8B-B14F-4D97-AF65-F5344CB8AC3E}">
        <p14:creationId xmlns:p14="http://schemas.microsoft.com/office/powerpoint/2010/main" val="485239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AFD33A1C-2694-3A4A-8ACC-DC9690F3FC89}" type="slidenum">
              <a:rPr lang="es-CL" smtClean="0"/>
              <a:t>10</a:t>
            </a:fld>
            <a:endParaRPr lang="es-CL"/>
          </a:p>
        </p:txBody>
      </p:sp>
    </p:spTree>
    <p:extLst>
      <p:ext uri="{BB962C8B-B14F-4D97-AF65-F5344CB8AC3E}">
        <p14:creationId xmlns:p14="http://schemas.microsoft.com/office/powerpoint/2010/main" val="428150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AFD33A1C-2694-3A4A-8ACC-DC9690F3FC89}" type="slidenum">
              <a:rPr lang="es-CL" smtClean="0"/>
              <a:t>13</a:t>
            </a:fld>
            <a:endParaRPr lang="es-CL"/>
          </a:p>
        </p:txBody>
      </p:sp>
    </p:spTree>
    <p:extLst>
      <p:ext uri="{BB962C8B-B14F-4D97-AF65-F5344CB8AC3E}">
        <p14:creationId xmlns:p14="http://schemas.microsoft.com/office/powerpoint/2010/main" val="2784130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CL"/>
            </a:p>
          </p:txBody>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CL"/>
            </a:p>
          </p:txBody>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CL"/>
            </a:p>
          </p:txBody>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CL"/>
            </a:p>
          </p:txBody>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12/16/25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MX"/>
              <a:t>Haz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MX"/>
              <a:t>Haz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MX"/>
              <a:t>Haz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12/16/25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MX"/>
              <a:t>Haz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MX"/>
              <a:t>Haz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MX"/>
              <a:t>Haz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MX"/>
              <a:t>Haz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12/16/25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12/16/25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12/16/25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CL"/>
              </a:p>
            </p:txBody>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CL"/>
              </a:p>
            </p:txBody>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CL"/>
              </a:p>
            </p:txBody>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CL"/>
              </a:p>
            </p:txBody>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CL"/>
              </a:p>
            </p:txBody>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12/16/25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FF3E87-AA4A-3D3C-2578-E6656371DB7C}"/>
              </a:ext>
            </a:extLst>
          </p:cNvPr>
          <p:cNvSpPr>
            <a:spLocks noGrp="1"/>
          </p:cNvSpPr>
          <p:nvPr>
            <p:ph type="ctrTitle"/>
          </p:nvPr>
        </p:nvSpPr>
        <p:spPr>
          <a:xfrm>
            <a:off x="1876424" y="1122363"/>
            <a:ext cx="8791575" cy="1011237"/>
          </a:xfrm>
        </p:spPr>
        <p:txBody>
          <a:bodyPr>
            <a:normAutofit/>
          </a:bodyPr>
          <a:lstStyle/>
          <a:p>
            <a:r>
              <a:rPr lang="es-CL" sz="3200" b="1" dirty="0"/>
              <a:t>Reporte de caso</a:t>
            </a:r>
          </a:p>
        </p:txBody>
      </p:sp>
      <p:sp>
        <p:nvSpPr>
          <p:cNvPr id="3" name="Subtítulo 2">
            <a:extLst>
              <a:ext uri="{FF2B5EF4-FFF2-40B4-BE49-F238E27FC236}">
                <a16:creationId xmlns:a16="http://schemas.microsoft.com/office/drawing/2014/main" id="{01B48931-327E-1860-170F-53EE6F75B104}"/>
              </a:ext>
            </a:extLst>
          </p:cNvPr>
          <p:cNvSpPr>
            <a:spLocks noGrp="1"/>
          </p:cNvSpPr>
          <p:nvPr>
            <p:ph type="subTitle" idx="1"/>
          </p:nvPr>
        </p:nvSpPr>
        <p:spPr>
          <a:xfrm>
            <a:off x="603850" y="2778127"/>
            <a:ext cx="10064150" cy="2858743"/>
          </a:xfrm>
        </p:spPr>
        <p:txBody>
          <a:bodyPr>
            <a:normAutofit fontScale="92500" lnSpcReduction="10000"/>
          </a:bodyPr>
          <a:lstStyle/>
          <a:p>
            <a:r>
              <a:rPr lang="es-ES" sz="2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Puentes miocárdicos;</a:t>
            </a:r>
          </a:p>
          <a:p>
            <a:r>
              <a:rPr lang="es-ES" sz="2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muerte súbita de un deportista amateur.</a:t>
            </a:r>
            <a:endParaRPr lang="es-CL" sz="2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endParaRPr lang="es-CL" dirty="0"/>
          </a:p>
          <a:p>
            <a:endParaRPr lang="es-CL" dirty="0"/>
          </a:p>
          <a:p>
            <a:endParaRPr lang="es-CL" b="1" dirty="0"/>
          </a:p>
          <a:p>
            <a:pPr>
              <a:lnSpc>
                <a:spcPct val="100000"/>
              </a:lnSpc>
              <a:spcBef>
                <a:spcPts val="0"/>
              </a:spcBef>
            </a:pPr>
            <a:r>
              <a:rPr lang="es-CL" b="1" dirty="0">
                <a:solidFill>
                  <a:schemeClr val="tx1"/>
                </a:solidFill>
              </a:rPr>
              <a:t>Óscar Inzunza </a:t>
            </a:r>
          </a:p>
          <a:p>
            <a:pPr>
              <a:lnSpc>
                <a:spcPct val="100000"/>
              </a:lnSpc>
              <a:spcBef>
                <a:spcPts val="0"/>
              </a:spcBef>
            </a:pPr>
            <a:r>
              <a:rPr lang="es-CL" b="1" dirty="0">
                <a:solidFill>
                  <a:schemeClr val="tx1"/>
                </a:solidFill>
              </a:rPr>
              <a:t>Emilio farfán</a:t>
            </a:r>
          </a:p>
          <a:p>
            <a:endParaRPr lang="es-CL" dirty="0">
              <a:solidFill>
                <a:schemeClr val="tx1"/>
              </a:solidFill>
            </a:endParaRPr>
          </a:p>
          <a:p>
            <a:endParaRPr lang="es-CL" dirty="0">
              <a:solidFill>
                <a:schemeClr val="tx1"/>
              </a:solidFill>
            </a:endParaRPr>
          </a:p>
        </p:txBody>
      </p:sp>
      <p:pic>
        <p:nvPicPr>
          <p:cNvPr id="5" name="Imagen 2">
            <a:extLst>
              <a:ext uri="{FF2B5EF4-FFF2-40B4-BE49-F238E27FC236}">
                <a16:creationId xmlns:a16="http://schemas.microsoft.com/office/drawing/2014/main" id="{DF0D5974-F2FA-16DA-28ED-93AB1086F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188" y="301868"/>
            <a:ext cx="4975841" cy="62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31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9F3AC-4FFE-8111-BB51-147F836B77E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BAC386C-327B-0EAD-F1AE-B4E997E7A040}"/>
              </a:ext>
            </a:extLst>
          </p:cNvPr>
          <p:cNvSpPr>
            <a:spLocks noGrp="1"/>
          </p:cNvSpPr>
          <p:nvPr>
            <p:ph type="title"/>
          </p:nvPr>
        </p:nvSpPr>
        <p:spPr/>
        <p:txBody>
          <a:bodyPr/>
          <a:lstStyle/>
          <a:p>
            <a:endParaRPr lang="es-CL" dirty="0"/>
          </a:p>
        </p:txBody>
      </p:sp>
      <p:pic>
        <p:nvPicPr>
          <p:cNvPr id="14" name="Imagen 2">
            <a:extLst>
              <a:ext uri="{FF2B5EF4-FFF2-40B4-BE49-F238E27FC236}">
                <a16:creationId xmlns:a16="http://schemas.microsoft.com/office/drawing/2014/main" id="{C5F1E377-4989-3DAD-A61C-C5CF4AF6D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3756" y="166163"/>
            <a:ext cx="2126131" cy="267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Marcador de contenido 7">
            <a:extLst>
              <a:ext uri="{FF2B5EF4-FFF2-40B4-BE49-F238E27FC236}">
                <a16:creationId xmlns:a16="http://schemas.microsoft.com/office/drawing/2014/main" id="{09C60053-39D6-D3BD-9656-CE91B7ADC0BD}"/>
              </a:ext>
            </a:extLst>
          </p:cNvPr>
          <p:cNvPicPr>
            <a:picLocks noGrp="1" noChangeAspect="1"/>
          </p:cNvPicPr>
          <p:nvPr>
            <p:ph sz="half" idx="1"/>
          </p:nvPr>
        </p:nvPicPr>
        <p:blipFill>
          <a:blip r:embed="rId4"/>
          <a:stretch>
            <a:fillRect/>
          </a:stretch>
        </p:blipFill>
        <p:spPr>
          <a:xfrm>
            <a:off x="105906" y="783560"/>
            <a:ext cx="6414758" cy="4055922"/>
          </a:xfrm>
        </p:spPr>
      </p:pic>
      <p:pic>
        <p:nvPicPr>
          <p:cNvPr id="13" name="Marcador de contenido 12">
            <a:extLst>
              <a:ext uri="{FF2B5EF4-FFF2-40B4-BE49-F238E27FC236}">
                <a16:creationId xmlns:a16="http://schemas.microsoft.com/office/drawing/2014/main" id="{263F7A41-7F5D-F777-94FA-FC66231E80EB}"/>
              </a:ext>
            </a:extLst>
          </p:cNvPr>
          <p:cNvPicPr>
            <a:picLocks noGrp="1" noChangeAspect="1"/>
          </p:cNvPicPr>
          <p:nvPr>
            <p:ph sz="half" idx="2"/>
          </p:nvPr>
        </p:nvPicPr>
        <p:blipFill>
          <a:blip r:embed="rId5"/>
          <a:stretch>
            <a:fillRect/>
          </a:stretch>
        </p:blipFill>
        <p:spPr>
          <a:xfrm>
            <a:off x="6520664" y="2987127"/>
            <a:ext cx="4853114" cy="3704710"/>
          </a:xfrm>
        </p:spPr>
      </p:pic>
      <p:sp>
        <p:nvSpPr>
          <p:cNvPr id="4" name="CuadroTexto 3">
            <a:extLst>
              <a:ext uri="{FF2B5EF4-FFF2-40B4-BE49-F238E27FC236}">
                <a16:creationId xmlns:a16="http://schemas.microsoft.com/office/drawing/2014/main" id="{C03709BC-C645-4AAA-D96F-81A9918F4AC6}"/>
              </a:ext>
            </a:extLst>
          </p:cNvPr>
          <p:cNvSpPr txBox="1"/>
          <p:nvPr/>
        </p:nvSpPr>
        <p:spPr>
          <a:xfrm>
            <a:off x="1058091" y="339634"/>
            <a:ext cx="1687641" cy="646331"/>
          </a:xfrm>
          <a:prstGeom prst="rect">
            <a:avLst/>
          </a:prstGeom>
          <a:noFill/>
        </p:spPr>
        <p:txBody>
          <a:bodyPr wrap="none" rtlCol="0">
            <a:spAutoFit/>
          </a:bodyPr>
          <a:lstStyle/>
          <a:p>
            <a:r>
              <a:rPr lang="es-CL" sz="1800" dirty="0"/>
              <a:t>Reporte de caso</a:t>
            </a:r>
            <a:endParaRPr lang="es-CL" dirty="0"/>
          </a:p>
          <a:p>
            <a:endParaRPr lang="es-CL" dirty="0"/>
          </a:p>
        </p:txBody>
      </p:sp>
    </p:spTree>
    <p:extLst>
      <p:ext uri="{BB962C8B-B14F-4D97-AF65-F5344CB8AC3E}">
        <p14:creationId xmlns:p14="http://schemas.microsoft.com/office/powerpoint/2010/main" val="3755778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2">
            <a:extLst>
              <a:ext uri="{FF2B5EF4-FFF2-40B4-BE49-F238E27FC236}">
                <a16:creationId xmlns:a16="http://schemas.microsoft.com/office/drawing/2014/main" id="{E8514FD3-89E9-28AE-632E-B184D5850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3756" y="166163"/>
            <a:ext cx="2126131" cy="267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Marcador de contenido 17">
            <a:extLst>
              <a:ext uri="{FF2B5EF4-FFF2-40B4-BE49-F238E27FC236}">
                <a16:creationId xmlns:a16="http://schemas.microsoft.com/office/drawing/2014/main" id="{9DAAF82A-817F-AC72-0220-72CA83EFFCFC}"/>
              </a:ext>
            </a:extLst>
          </p:cNvPr>
          <p:cNvPicPr>
            <a:picLocks noGrp="1" noChangeAspect="1"/>
          </p:cNvPicPr>
          <p:nvPr>
            <p:ph sz="half" idx="1"/>
          </p:nvPr>
        </p:nvPicPr>
        <p:blipFill>
          <a:blip r:embed="rId3"/>
          <a:stretch>
            <a:fillRect/>
          </a:stretch>
        </p:blipFill>
        <p:spPr>
          <a:xfrm>
            <a:off x="57142" y="1067696"/>
            <a:ext cx="7621005" cy="3541712"/>
          </a:xfrm>
        </p:spPr>
      </p:pic>
      <p:pic>
        <p:nvPicPr>
          <p:cNvPr id="22" name="Marcador de contenido 21">
            <a:extLst>
              <a:ext uri="{FF2B5EF4-FFF2-40B4-BE49-F238E27FC236}">
                <a16:creationId xmlns:a16="http://schemas.microsoft.com/office/drawing/2014/main" id="{42E7F6E2-923F-92D0-A6D0-2FB1E2807E0C}"/>
              </a:ext>
            </a:extLst>
          </p:cNvPr>
          <p:cNvPicPr>
            <a:picLocks noGrp="1" noChangeAspect="1"/>
          </p:cNvPicPr>
          <p:nvPr>
            <p:ph sz="half" idx="2"/>
          </p:nvPr>
        </p:nvPicPr>
        <p:blipFill>
          <a:blip r:embed="rId4"/>
          <a:stretch>
            <a:fillRect/>
          </a:stretch>
        </p:blipFill>
        <p:spPr>
          <a:xfrm>
            <a:off x="7533563" y="3099598"/>
            <a:ext cx="4396324" cy="3541712"/>
          </a:xfrm>
        </p:spPr>
      </p:pic>
      <p:pic>
        <p:nvPicPr>
          <p:cNvPr id="24" name="Imagen 23">
            <a:extLst>
              <a:ext uri="{FF2B5EF4-FFF2-40B4-BE49-F238E27FC236}">
                <a16:creationId xmlns:a16="http://schemas.microsoft.com/office/drawing/2014/main" id="{D7CDEF7E-C852-DF52-C0D3-7EE4047ED6F6}"/>
              </a:ext>
            </a:extLst>
          </p:cNvPr>
          <p:cNvPicPr>
            <a:picLocks noChangeAspect="1"/>
          </p:cNvPicPr>
          <p:nvPr/>
        </p:nvPicPr>
        <p:blipFill>
          <a:blip r:embed="rId5"/>
          <a:stretch>
            <a:fillRect/>
          </a:stretch>
        </p:blipFill>
        <p:spPr>
          <a:xfrm>
            <a:off x="57142" y="4728544"/>
            <a:ext cx="7624015" cy="1924928"/>
          </a:xfrm>
          <a:prstGeom prst="rect">
            <a:avLst/>
          </a:prstGeom>
        </p:spPr>
      </p:pic>
      <p:sp>
        <p:nvSpPr>
          <p:cNvPr id="25" name="CuadroTexto 24">
            <a:extLst>
              <a:ext uri="{FF2B5EF4-FFF2-40B4-BE49-F238E27FC236}">
                <a16:creationId xmlns:a16="http://schemas.microsoft.com/office/drawing/2014/main" id="{0A507DAE-1978-B799-9AC7-0E3D178963DA}"/>
              </a:ext>
            </a:extLst>
          </p:cNvPr>
          <p:cNvSpPr txBox="1"/>
          <p:nvPr/>
        </p:nvSpPr>
        <p:spPr>
          <a:xfrm>
            <a:off x="1173192" y="396815"/>
            <a:ext cx="1687641" cy="369332"/>
          </a:xfrm>
          <a:prstGeom prst="rect">
            <a:avLst/>
          </a:prstGeom>
          <a:noFill/>
        </p:spPr>
        <p:txBody>
          <a:bodyPr wrap="none" rtlCol="0">
            <a:spAutoFit/>
          </a:bodyPr>
          <a:lstStyle/>
          <a:p>
            <a:r>
              <a:rPr lang="es-CL" dirty="0"/>
              <a:t>Reporte de caso</a:t>
            </a:r>
          </a:p>
        </p:txBody>
      </p:sp>
    </p:spTree>
    <p:extLst>
      <p:ext uri="{BB962C8B-B14F-4D97-AF65-F5344CB8AC3E}">
        <p14:creationId xmlns:p14="http://schemas.microsoft.com/office/powerpoint/2010/main" val="988258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9B6B6-83F4-4F58-A117-209D44631CE6}"/>
            </a:ext>
          </a:extLst>
        </p:cNvPr>
        <p:cNvGrpSpPr/>
        <p:nvPr/>
      </p:nvGrpSpPr>
      <p:grpSpPr>
        <a:xfrm>
          <a:off x="0" y="0"/>
          <a:ext cx="0" cy="0"/>
          <a:chOff x="0" y="0"/>
          <a:chExt cx="0" cy="0"/>
        </a:xfrm>
      </p:grpSpPr>
      <p:pic>
        <p:nvPicPr>
          <p:cNvPr id="14" name="Imagen 2">
            <a:extLst>
              <a:ext uri="{FF2B5EF4-FFF2-40B4-BE49-F238E27FC236}">
                <a16:creationId xmlns:a16="http://schemas.microsoft.com/office/drawing/2014/main" id="{992C9A84-F63B-07F5-3493-003315EFF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246" y="166164"/>
            <a:ext cx="1687641" cy="212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uadroTexto 24">
            <a:extLst>
              <a:ext uri="{FF2B5EF4-FFF2-40B4-BE49-F238E27FC236}">
                <a16:creationId xmlns:a16="http://schemas.microsoft.com/office/drawing/2014/main" id="{E5DDAA72-2696-E9E2-3B83-FA9EE5CE572A}"/>
              </a:ext>
            </a:extLst>
          </p:cNvPr>
          <p:cNvSpPr txBox="1"/>
          <p:nvPr/>
        </p:nvSpPr>
        <p:spPr>
          <a:xfrm>
            <a:off x="1173192" y="396815"/>
            <a:ext cx="1687641" cy="369332"/>
          </a:xfrm>
          <a:prstGeom prst="rect">
            <a:avLst/>
          </a:prstGeom>
          <a:noFill/>
        </p:spPr>
        <p:txBody>
          <a:bodyPr wrap="none" rtlCol="0">
            <a:spAutoFit/>
          </a:bodyPr>
          <a:lstStyle/>
          <a:p>
            <a:r>
              <a:rPr lang="es-CL" dirty="0"/>
              <a:t>Reporte de caso</a:t>
            </a:r>
          </a:p>
        </p:txBody>
      </p:sp>
      <p:sp>
        <p:nvSpPr>
          <p:cNvPr id="3" name="Marcador de contenido 2">
            <a:extLst>
              <a:ext uri="{FF2B5EF4-FFF2-40B4-BE49-F238E27FC236}">
                <a16:creationId xmlns:a16="http://schemas.microsoft.com/office/drawing/2014/main" id="{7A8620FC-5914-E0F8-84C6-0D227276797C}"/>
              </a:ext>
            </a:extLst>
          </p:cNvPr>
          <p:cNvSpPr>
            <a:spLocks noGrp="1"/>
          </p:cNvSpPr>
          <p:nvPr>
            <p:ph sz="half" idx="1"/>
          </p:nvPr>
        </p:nvSpPr>
        <p:spPr>
          <a:xfrm>
            <a:off x="138024" y="1859144"/>
            <a:ext cx="4986068" cy="4998856"/>
          </a:xfrm>
        </p:spPr>
        <p:txBody>
          <a:bodyPr>
            <a:normAutofit lnSpcReduction="10000"/>
          </a:bodyPr>
          <a:lstStyle/>
          <a:p>
            <a:r>
              <a:rPr lang="es-ES" sz="2200" b="1" i="1" kern="100" dirty="0">
                <a:effectLst/>
                <a:latin typeface="Aptos" panose="020B0004020202020204" pitchFamily="34" charset="0"/>
                <a:ea typeface="Aptos" panose="020B0004020202020204" pitchFamily="34" charset="0"/>
                <a:cs typeface="Times New Roman" panose="02020603050405020304" pitchFamily="18" charset="0"/>
              </a:rPr>
              <a:t>La angiografía coronaria muestra un puente miocárdico importante en el segmento distal de la arteria descendente anterior y de la rama diagonal, con compresión de hasta 100% de estenosis durante la sístole (flechas).</a:t>
            </a:r>
          </a:p>
          <a:p>
            <a:r>
              <a:rPr lang="es-CL" sz="2200" b="1" i="1" dirty="0">
                <a:effectLst/>
                <a:latin typeface="Aptos" panose="020B0004020202020204" pitchFamily="34" charset="0"/>
              </a:rPr>
              <a:t>A pesar de ser una </a:t>
            </a:r>
            <a:r>
              <a:rPr lang="es-CL" sz="2200" b="1" i="1" dirty="0" err="1">
                <a:effectLst/>
                <a:latin typeface="Aptos" panose="020B0004020202020204" pitchFamily="34" charset="0"/>
              </a:rPr>
              <a:t>anomalía</a:t>
            </a:r>
            <a:r>
              <a:rPr lang="es-CL" sz="2200" b="1" i="1" dirty="0">
                <a:effectLst/>
                <a:latin typeface="Aptos" panose="020B0004020202020204" pitchFamily="34" charset="0"/>
              </a:rPr>
              <a:t> presente desde el nacimiento, las manifestaciones </a:t>
            </a:r>
            <a:r>
              <a:rPr lang="es-CL" sz="2200" b="1" i="1" dirty="0" err="1">
                <a:effectLst/>
                <a:latin typeface="Aptos" panose="020B0004020202020204" pitchFamily="34" charset="0"/>
              </a:rPr>
              <a:t>clínicas</a:t>
            </a:r>
            <a:r>
              <a:rPr lang="es-CL" sz="2200" b="1" i="1" dirty="0">
                <a:effectLst/>
                <a:latin typeface="Aptos" panose="020B0004020202020204" pitchFamily="34" charset="0"/>
              </a:rPr>
              <a:t> suelen presentarse en edades superiores a los 30 </a:t>
            </a:r>
            <a:r>
              <a:rPr lang="es-CL" sz="2200" b="1" i="1" dirty="0" err="1">
                <a:effectLst/>
                <a:latin typeface="Aptos" panose="020B0004020202020204" pitchFamily="34" charset="0"/>
              </a:rPr>
              <a:t>años</a:t>
            </a:r>
            <a:r>
              <a:rPr lang="es-CL" sz="2200" b="1" i="1" dirty="0">
                <a:effectLst/>
                <a:latin typeface="Aptos" panose="020B0004020202020204" pitchFamily="34" charset="0"/>
              </a:rPr>
              <a:t>. </a:t>
            </a:r>
            <a:endParaRPr lang="es-CL" sz="2200" b="1" i="1" dirty="0">
              <a:latin typeface="Aptos" panose="020B0004020202020204" pitchFamily="34" charset="0"/>
            </a:endParaRPr>
          </a:p>
          <a:p>
            <a:endParaRPr lang="es-ES" b="1" i="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ES" b="1" i="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ES" b="1" i="1"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s-CL"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CL" dirty="0"/>
          </a:p>
        </p:txBody>
      </p:sp>
      <p:pic>
        <p:nvPicPr>
          <p:cNvPr id="7" name="Marcador de contenido 6">
            <a:extLst>
              <a:ext uri="{FF2B5EF4-FFF2-40B4-BE49-F238E27FC236}">
                <a16:creationId xmlns:a16="http://schemas.microsoft.com/office/drawing/2014/main" id="{30FCDE9A-E6CB-D652-0DFF-42ED056FF931}"/>
              </a:ext>
            </a:extLst>
          </p:cNvPr>
          <p:cNvPicPr>
            <a:picLocks noGrp="1" noChangeAspect="1"/>
          </p:cNvPicPr>
          <p:nvPr>
            <p:ph sz="half" idx="2"/>
          </p:nvPr>
        </p:nvPicPr>
        <p:blipFill>
          <a:blip r:embed="rId3"/>
          <a:stretch>
            <a:fillRect/>
          </a:stretch>
        </p:blipFill>
        <p:spPr>
          <a:xfrm>
            <a:off x="5171131" y="2579731"/>
            <a:ext cx="6758756" cy="2881223"/>
          </a:xfrm>
        </p:spPr>
      </p:pic>
      <p:sp>
        <p:nvSpPr>
          <p:cNvPr id="8" name="CuadroTexto 7">
            <a:extLst>
              <a:ext uri="{FF2B5EF4-FFF2-40B4-BE49-F238E27FC236}">
                <a16:creationId xmlns:a16="http://schemas.microsoft.com/office/drawing/2014/main" id="{6F3AF139-1C2A-FDDA-FDA1-A6051DA34D28}"/>
              </a:ext>
            </a:extLst>
          </p:cNvPr>
          <p:cNvSpPr txBox="1"/>
          <p:nvPr/>
        </p:nvSpPr>
        <p:spPr>
          <a:xfrm>
            <a:off x="1086928" y="1397479"/>
            <a:ext cx="2616422" cy="461665"/>
          </a:xfrm>
          <a:prstGeom prst="rect">
            <a:avLst/>
          </a:prstGeom>
          <a:noFill/>
        </p:spPr>
        <p:txBody>
          <a:bodyPr wrap="none" rtlCol="0">
            <a:spAutoFit/>
          </a:bodyPr>
          <a:lstStyle/>
          <a:p>
            <a:r>
              <a:rPr lang="es-CL" sz="2400" dirty="0"/>
              <a:t>Puentes miocárdicos</a:t>
            </a:r>
          </a:p>
        </p:txBody>
      </p:sp>
      <p:sp>
        <p:nvSpPr>
          <p:cNvPr id="9" name="CuadroTexto 8">
            <a:extLst>
              <a:ext uri="{FF2B5EF4-FFF2-40B4-BE49-F238E27FC236}">
                <a16:creationId xmlns:a16="http://schemas.microsoft.com/office/drawing/2014/main" id="{48DD8D83-D522-DD16-7E9B-91B109829D53}"/>
              </a:ext>
            </a:extLst>
          </p:cNvPr>
          <p:cNvSpPr txBox="1"/>
          <p:nvPr/>
        </p:nvSpPr>
        <p:spPr>
          <a:xfrm>
            <a:off x="6096000" y="6107502"/>
            <a:ext cx="4382219" cy="307777"/>
          </a:xfrm>
          <a:prstGeom prst="rect">
            <a:avLst/>
          </a:prstGeom>
          <a:noFill/>
        </p:spPr>
        <p:txBody>
          <a:bodyPr wrap="square" rtlCol="0">
            <a:spAutoFit/>
          </a:bodyPr>
          <a:lstStyle/>
          <a:p>
            <a:r>
              <a:rPr lang="es-CL" sz="1400" dirty="0"/>
              <a:t>Ki. </a:t>
            </a:r>
            <a:r>
              <a:rPr lang="es-CL" sz="1400" dirty="0" err="1"/>
              <a:t>Cardiovasc</a:t>
            </a:r>
            <a:r>
              <a:rPr lang="es-CL" sz="1400" dirty="0"/>
              <a:t> </a:t>
            </a:r>
            <a:r>
              <a:rPr lang="es-CL" sz="1400" dirty="0" err="1"/>
              <a:t>Disord</a:t>
            </a:r>
            <a:r>
              <a:rPr lang="es-CL" sz="1400" dirty="0"/>
              <a:t> (2021) 178-183..</a:t>
            </a:r>
          </a:p>
        </p:txBody>
      </p:sp>
    </p:spTree>
    <p:extLst>
      <p:ext uri="{BB962C8B-B14F-4D97-AF65-F5344CB8AC3E}">
        <p14:creationId xmlns:p14="http://schemas.microsoft.com/office/powerpoint/2010/main" val="259757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91AA5-0117-A658-4227-01C87EBD0700}"/>
            </a:ext>
          </a:extLst>
        </p:cNvPr>
        <p:cNvGrpSpPr/>
        <p:nvPr/>
      </p:nvGrpSpPr>
      <p:grpSpPr>
        <a:xfrm>
          <a:off x="0" y="0"/>
          <a:ext cx="0" cy="0"/>
          <a:chOff x="0" y="0"/>
          <a:chExt cx="0" cy="0"/>
        </a:xfrm>
      </p:grpSpPr>
      <p:pic>
        <p:nvPicPr>
          <p:cNvPr id="14" name="Imagen 2">
            <a:extLst>
              <a:ext uri="{FF2B5EF4-FFF2-40B4-BE49-F238E27FC236}">
                <a16:creationId xmlns:a16="http://schemas.microsoft.com/office/drawing/2014/main" id="{20A12546-91A1-84D7-7DA7-EA5E87FBF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2246" y="166164"/>
            <a:ext cx="1687641" cy="212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uadroTexto 24">
            <a:extLst>
              <a:ext uri="{FF2B5EF4-FFF2-40B4-BE49-F238E27FC236}">
                <a16:creationId xmlns:a16="http://schemas.microsoft.com/office/drawing/2014/main" id="{FB1C1899-54B6-F962-7472-49D7CCF75B18}"/>
              </a:ext>
            </a:extLst>
          </p:cNvPr>
          <p:cNvSpPr txBox="1"/>
          <p:nvPr/>
        </p:nvSpPr>
        <p:spPr>
          <a:xfrm>
            <a:off x="1173192" y="396815"/>
            <a:ext cx="1687641" cy="369332"/>
          </a:xfrm>
          <a:prstGeom prst="rect">
            <a:avLst/>
          </a:prstGeom>
          <a:noFill/>
        </p:spPr>
        <p:txBody>
          <a:bodyPr wrap="none" rtlCol="0">
            <a:spAutoFit/>
          </a:bodyPr>
          <a:lstStyle/>
          <a:p>
            <a:r>
              <a:rPr lang="es-CL" dirty="0"/>
              <a:t>Reporte de caso</a:t>
            </a:r>
          </a:p>
        </p:txBody>
      </p:sp>
      <p:sp>
        <p:nvSpPr>
          <p:cNvPr id="3" name="Marcador de contenido 2">
            <a:extLst>
              <a:ext uri="{FF2B5EF4-FFF2-40B4-BE49-F238E27FC236}">
                <a16:creationId xmlns:a16="http://schemas.microsoft.com/office/drawing/2014/main" id="{12B0197C-046E-2CF2-6EB8-3E7FA0D8EDD7}"/>
              </a:ext>
            </a:extLst>
          </p:cNvPr>
          <p:cNvSpPr>
            <a:spLocks noGrp="1"/>
          </p:cNvSpPr>
          <p:nvPr>
            <p:ph sz="half" idx="1"/>
          </p:nvPr>
        </p:nvSpPr>
        <p:spPr>
          <a:xfrm>
            <a:off x="138024" y="1859144"/>
            <a:ext cx="4986068" cy="4998856"/>
          </a:xfrm>
        </p:spPr>
        <p:txBody>
          <a:bodyPr>
            <a:normAutofit fontScale="85000" lnSpcReduction="10000"/>
          </a:bodyPr>
          <a:lstStyle/>
          <a:p>
            <a:pPr algn="just"/>
            <a:r>
              <a:rPr lang="es-ES" b="1" i="1" kern="100" dirty="0">
                <a:effectLst/>
                <a:latin typeface="Aptos" panose="020B0004020202020204" pitchFamily="34" charset="0"/>
                <a:ea typeface="Aptos" panose="020B0004020202020204" pitchFamily="34" charset="0"/>
                <a:cs typeface="Times New Roman" panose="02020603050405020304" pitchFamily="18" charset="0"/>
              </a:rPr>
              <a:t>La  incidencia de muerte súbita es de sólo el 6% en atletas jóvenes de alta competición, mientras que más del 90% de estos eventos se registran en atletas mayores (edad media de 46 años) que practicaban deportes recreativos. Dado que un número cada vez mayor de personas de mediana edad/sénior participan en actividades deportivas, la incidencia de muerte súbita podría aumentar.</a:t>
            </a:r>
            <a:endParaRPr lang="es-CL"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s-ES"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s-CL" sz="1400" i="1" kern="100" dirty="0" err="1">
                <a:effectLst/>
                <a:latin typeface="Aptos" panose="020B0004020202020204" pitchFamily="34" charset="0"/>
                <a:ea typeface="Aptos" panose="020B0004020202020204" pitchFamily="34" charset="0"/>
                <a:cs typeface="Times New Roman" panose="02020603050405020304" pitchFamily="18" charset="0"/>
              </a:rPr>
              <a:t>Marijon</a:t>
            </a:r>
            <a:r>
              <a:rPr lang="es-CL" sz="1400" i="1" kern="100" dirty="0">
                <a:effectLst/>
                <a:latin typeface="Aptos" panose="020B0004020202020204" pitchFamily="34" charset="0"/>
                <a:ea typeface="Aptos" panose="020B0004020202020204" pitchFamily="34" charset="0"/>
                <a:cs typeface="Times New Roman" panose="02020603050405020304" pitchFamily="18" charset="0"/>
              </a:rPr>
              <a:t> E, et al. </a:t>
            </a:r>
            <a:r>
              <a:rPr lang="es-CL" sz="1400" i="1" kern="100" dirty="0" err="1">
                <a:effectLst/>
                <a:latin typeface="Aptos" panose="020B0004020202020204" pitchFamily="34" charset="0"/>
                <a:ea typeface="Aptos" panose="020B0004020202020204" pitchFamily="34" charset="0"/>
                <a:cs typeface="Times New Roman" panose="02020603050405020304" pitchFamily="18" charset="0"/>
              </a:rPr>
              <a:t>Sports-related</a:t>
            </a:r>
            <a:r>
              <a:rPr lang="es-CL" sz="1400" i="1" kern="100" dirty="0">
                <a:effectLst/>
                <a:latin typeface="Aptos" panose="020B0004020202020204" pitchFamily="34" charset="0"/>
                <a:ea typeface="Aptos" panose="020B0004020202020204" pitchFamily="34" charset="0"/>
                <a:cs typeface="Times New Roman" panose="02020603050405020304" pitchFamily="18" charset="0"/>
              </a:rPr>
              <a:t> </a:t>
            </a:r>
            <a:r>
              <a:rPr lang="es-CL" sz="1400" i="1" kern="100" dirty="0" err="1">
                <a:effectLst/>
                <a:latin typeface="Aptos" panose="020B0004020202020204" pitchFamily="34" charset="0"/>
                <a:ea typeface="Aptos" panose="020B0004020202020204" pitchFamily="34" charset="0"/>
                <a:cs typeface="Times New Roman" panose="02020603050405020304" pitchFamily="18" charset="0"/>
              </a:rPr>
              <a:t>sudden</a:t>
            </a:r>
            <a:r>
              <a:rPr lang="es-CL" sz="1400" i="1" kern="100" dirty="0">
                <a:effectLst/>
                <a:latin typeface="Aptos" panose="020B0004020202020204" pitchFamily="34" charset="0"/>
                <a:ea typeface="Aptos" panose="020B0004020202020204" pitchFamily="34" charset="0"/>
                <a:cs typeface="Times New Roman" panose="02020603050405020304" pitchFamily="18" charset="0"/>
              </a:rPr>
              <a:t> </a:t>
            </a:r>
            <a:r>
              <a:rPr lang="es-CL" sz="1400" i="1" kern="100" dirty="0" err="1">
                <a:effectLst/>
                <a:latin typeface="Aptos" panose="020B0004020202020204" pitchFamily="34" charset="0"/>
                <a:ea typeface="Aptos" panose="020B0004020202020204" pitchFamily="34" charset="0"/>
                <a:cs typeface="Times New Roman" panose="02020603050405020304" pitchFamily="18" charset="0"/>
              </a:rPr>
              <a:t>death</a:t>
            </a:r>
            <a:r>
              <a:rPr lang="es-CL" sz="1400" i="1" kern="100" dirty="0">
                <a:effectLst/>
                <a:latin typeface="Aptos" panose="020B0004020202020204" pitchFamily="34" charset="0"/>
                <a:ea typeface="Aptos" panose="020B0004020202020204" pitchFamily="34" charset="0"/>
                <a:cs typeface="Times New Roman" panose="02020603050405020304" pitchFamily="18" charset="0"/>
              </a:rPr>
              <a:t> in </a:t>
            </a:r>
            <a:r>
              <a:rPr lang="es-CL" sz="1400" i="1" kern="100" dirty="0" err="1">
                <a:effectLst/>
                <a:latin typeface="Aptos" panose="020B0004020202020204" pitchFamily="34" charset="0"/>
                <a:ea typeface="Aptos" panose="020B0004020202020204" pitchFamily="34" charset="0"/>
                <a:cs typeface="Times New Roman" panose="02020603050405020304" pitchFamily="18" charset="0"/>
              </a:rPr>
              <a:t>the</a:t>
            </a:r>
            <a:r>
              <a:rPr lang="es-CL" sz="1400" i="1" kern="100" dirty="0">
                <a:effectLst/>
                <a:latin typeface="Aptos" panose="020B0004020202020204" pitchFamily="34" charset="0"/>
                <a:ea typeface="Aptos" panose="020B0004020202020204" pitchFamily="34" charset="0"/>
                <a:cs typeface="Times New Roman" panose="02020603050405020304" pitchFamily="18" charset="0"/>
              </a:rPr>
              <a:t> general </a:t>
            </a:r>
            <a:r>
              <a:rPr lang="es-CL" sz="1400" i="1" kern="100" dirty="0" err="1">
                <a:effectLst/>
                <a:latin typeface="Aptos" panose="020B0004020202020204" pitchFamily="34" charset="0"/>
                <a:ea typeface="Aptos" panose="020B0004020202020204" pitchFamily="34" charset="0"/>
                <a:cs typeface="Times New Roman" panose="02020603050405020304" pitchFamily="18" charset="0"/>
              </a:rPr>
              <a:t>population</a:t>
            </a:r>
            <a:r>
              <a:rPr lang="es-CL" sz="1400" i="1" kern="100" dirty="0">
                <a:effectLst/>
                <a:latin typeface="Aptos" panose="020B0004020202020204" pitchFamily="34" charset="0"/>
                <a:ea typeface="Aptos" panose="020B0004020202020204" pitchFamily="34" charset="0"/>
                <a:cs typeface="Times New Roman" panose="02020603050405020304" pitchFamily="18" charset="0"/>
              </a:rPr>
              <a:t>. </a:t>
            </a:r>
            <a:r>
              <a:rPr lang="es-CL" sz="1400" i="1" kern="100" dirty="0" err="1">
                <a:effectLst/>
                <a:latin typeface="Aptos" panose="020B0004020202020204" pitchFamily="34" charset="0"/>
                <a:ea typeface="Aptos" panose="020B0004020202020204" pitchFamily="34" charset="0"/>
                <a:cs typeface="Times New Roman" panose="02020603050405020304" pitchFamily="18" charset="0"/>
              </a:rPr>
              <a:t>Circulation</a:t>
            </a:r>
            <a:r>
              <a:rPr lang="es-CL" sz="1400" i="1" kern="100" dirty="0">
                <a:effectLst/>
                <a:latin typeface="Aptos" panose="020B0004020202020204" pitchFamily="34" charset="0"/>
                <a:ea typeface="Aptos" panose="020B0004020202020204" pitchFamily="34" charset="0"/>
                <a:cs typeface="Times New Roman" panose="02020603050405020304" pitchFamily="18" charset="0"/>
              </a:rPr>
              <a:t> 2011; 124: 672–681. </a:t>
            </a:r>
            <a:endParaRPr lang="es-CL"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CL" dirty="0"/>
          </a:p>
        </p:txBody>
      </p:sp>
      <p:sp>
        <p:nvSpPr>
          <p:cNvPr id="8" name="CuadroTexto 7">
            <a:extLst>
              <a:ext uri="{FF2B5EF4-FFF2-40B4-BE49-F238E27FC236}">
                <a16:creationId xmlns:a16="http://schemas.microsoft.com/office/drawing/2014/main" id="{6C133E7E-C1D8-ADD4-76BA-BD1D78E45D50}"/>
              </a:ext>
            </a:extLst>
          </p:cNvPr>
          <p:cNvSpPr txBox="1"/>
          <p:nvPr/>
        </p:nvSpPr>
        <p:spPr>
          <a:xfrm>
            <a:off x="1086928" y="1397479"/>
            <a:ext cx="2616422" cy="461665"/>
          </a:xfrm>
          <a:prstGeom prst="rect">
            <a:avLst/>
          </a:prstGeom>
          <a:noFill/>
        </p:spPr>
        <p:txBody>
          <a:bodyPr wrap="none" rtlCol="0">
            <a:spAutoFit/>
          </a:bodyPr>
          <a:lstStyle/>
          <a:p>
            <a:r>
              <a:rPr lang="es-CL" sz="2400" dirty="0"/>
              <a:t>Puentes miocárdicos</a:t>
            </a:r>
          </a:p>
        </p:txBody>
      </p:sp>
      <p:sp>
        <p:nvSpPr>
          <p:cNvPr id="9" name="CuadroTexto 8">
            <a:extLst>
              <a:ext uri="{FF2B5EF4-FFF2-40B4-BE49-F238E27FC236}">
                <a16:creationId xmlns:a16="http://schemas.microsoft.com/office/drawing/2014/main" id="{FCC9DA09-5F5B-FC8A-A4A7-067A9BA4C5E8}"/>
              </a:ext>
            </a:extLst>
          </p:cNvPr>
          <p:cNvSpPr txBox="1"/>
          <p:nvPr/>
        </p:nvSpPr>
        <p:spPr>
          <a:xfrm>
            <a:off x="6096000" y="6107502"/>
            <a:ext cx="4382219" cy="276999"/>
          </a:xfrm>
          <a:prstGeom prst="rect">
            <a:avLst/>
          </a:prstGeom>
          <a:noFill/>
        </p:spPr>
        <p:txBody>
          <a:bodyPr wrap="square" rtlCol="0">
            <a:spAutoFit/>
          </a:bodyPr>
          <a:lstStyle/>
          <a:p>
            <a:r>
              <a:rPr lang="es-CL" sz="1200" dirty="0"/>
              <a:t>Souza-</a:t>
            </a:r>
            <a:r>
              <a:rPr lang="es-CL" sz="1200" dirty="0" err="1"/>
              <a:t>Rodriguez</a:t>
            </a:r>
            <a:r>
              <a:rPr lang="es-CL" sz="1200" dirty="0"/>
              <a:t> et al. </a:t>
            </a:r>
            <a:r>
              <a:rPr lang="es-CL" sz="1200" dirty="0" err="1"/>
              <a:t>Int</a:t>
            </a:r>
            <a:r>
              <a:rPr lang="es-CL" sz="1200" dirty="0"/>
              <a:t>. J. </a:t>
            </a:r>
            <a:r>
              <a:rPr lang="es-CL" sz="1200" dirty="0" err="1"/>
              <a:t>Morphol</a:t>
            </a:r>
            <a:r>
              <a:rPr lang="es-CL" sz="1200" dirty="0"/>
              <a:t>. 24(2):270-84. 2006</a:t>
            </a:r>
          </a:p>
        </p:txBody>
      </p:sp>
      <p:pic>
        <p:nvPicPr>
          <p:cNvPr id="13" name="Marcador de contenido 12">
            <a:extLst>
              <a:ext uri="{FF2B5EF4-FFF2-40B4-BE49-F238E27FC236}">
                <a16:creationId xmlns:a16="http://schemas.microsoft.com/office/drawing/2014/main" id="{993A723A-5B65-0D68-C41C-966B67DC50BB}"/>
              </a:ext>
            </a:extLst>
          </p:cNvPr>
          <p:cNvPicPr>
            <a:picLocks noGrp="1" noChangeAspect="1"/>
          </p:cNvPicPr>
          <p:nvPr>
            <p:ph sz="half" idx="2"/>
          </p:nvPr>
        </p:nvPicPr>
        <p:blipFill>
          <a:blip r:embed="rId4"/>
          <a:stretch>
            <a:fillRect/>
          </a:stretch>
        </p:blipFill>
        <p:spPr>
          <a:xfrm>
            <a:off x="5648934" y="396815"/>
            <a:ext cx="4501059" cy="4278702"/>
          </a:xfrm>
        </p:spPr>
      </p:pic>
    </p:spTree>
    <p:extLst>
      <p:ext uri="{BB962C8B-B14F-4D97-AF65-F5344CB8AC3E}">
        <p14:creationId xmlns:p14="http://schemas.microsoft.com/office/powerpoint/2010/main" val="3111928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99923-09BB-CD4A-5D99-8BF93540FCA8}"/>
            </a:ext>
          </a:extLst>
        </p:cNvPr>
        <p:cNvGrpSpPr/>
        <p:nvPr/>
      </p:nvGrpSpPr>
      <p:grpSpPr>
        <a:xfrm>
          <a:off x="0" y="0"/>
          <a:ext cx="0" cy="0"/>
          <a:chOff x="0" y="0"/>
          <a:chExt cx="0" cy="0"/>
        </a:xfrm>
      </p:grpSpPr>
      <p:pic>
        <p:nvPicPr>
          <p:cNvPr id="14" name="Imagen 2">
            <a:extLst>
              <a:ext uri="{FF2B5EF4-FFF2-40B4-BE49-F238E27FC236}">
                <a16:creationId xmlns:a16="http://schemas.microsoft.com/office/drawing/2014/main" id="{12A1E6F4-FFD1-43EA-E201-28CD55F3F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246" y="166164"/>
            <a:ext cx="1687641" cy="212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uadroTexto 24">
            <a:extLst>
              <a:ext uri="{FF2B5EF4-FFF2-40B4-BE49-F238E27FC236}">
                <a16:creationId xmlns:a16="http://schemas.microsoft.com/office/drawing/2014/main" id="{494DF35F-1137-27E2-611D-2A4E6528D6EE}"/>
              </a:ext>
            </a:extLst>
          </p:cNvPr>
          <p:cNvSpPr txBox="1"/>
          <p:nvPr/>
        </p:nvSpPr>
        <p:spPr>
          <a:xfrm>
            <a:off x="1173192" y="396815"/>
            <a:ext cx="1687641" cy="369332"/>
          </a:xfrm>
          <a:prstGeom prst="rect">
            <a:avLst/>
          </a:prstGeom>
          <a:noFill/>
        </p:spPr>
        <p:txBody>
          <a:bodyPr wrap="none" rtlCol="0">
            <a:spAutoFit/>
          </a:bodyPr>
          <a:lstStyle/>
          <a:p>
            <a:r>
              <a:rPr lang="es-CL" dirty="0"/>
              <a:t>Reporte de caso</a:t>
            </a:r>
          </a:p>
        </p:txBody>
      </p:sp>
      <p:sp>
        <p:nvSpPr>
          <p:cNvPr id="3" name="Marcador de contenido 2">
            <a:extLst>
              <a:ext uri="{FF2B5EF4-FFF2-40B4-BE49-F238E27FC236}">
                <a16:creationId xmlns:a16="http://schemas.microsoft.com/office/drawing/2014/main" id="{15DC6580-F3A2-5703-A593-215E3EA6A9C1}"/>
              </a:ext>
            </a:extLst>
          </p:cNvPr>
          <p:cNvSpPr>
            <a:spLocks noGrp="1"/>
          </p:cNvSpPr>
          <p:nvPr>
            <p:ph sz="half" idx="1"/>
          </p:nvPr>
        </p:nvSpPr>
        <p:spPr>
          <a:xfrm>
            <a:off x="138024" y="957263"/>
            <a:ext cx="4986068" cy="4833937"/>
          </a:xfrm>
        </p:spPr>
        <p:txBody>
          <a:bodyPr>
            <a:noAutofit/>
          </a:bodyPr>
          <a:lstStyle/>
          <a:p>
            <a:r>
              <a:rPr lang="es-ES" sz="1900" b="1" i="1" kern="100" dirty="0">
                <a:effectLst/>
                <a:latin typeface="Aptos" panose="020B0004020202020204" pitchFamily="34" charset="0"/>
                <a:ea typeface="Aptos" panose="020B0004020202020204" pitchFamily="34" charset="0"/>
                <a:cs typeface="Times New Roman" panose="02020603050405020304" pitchFamily="18" charset="0"/>
              </a:rPr>
              <a:t>CONCLUSIÓN</a:t>
            </a:r>
          </a:p>
          <a:p>
            <a:r>
              <a:rPr lang="es-ES" sz="1900" b="1" i="1" kern="100" dirty="0">
                <a:effectLst/>
                <a:latin typeface="Aptos" panose="020B0004020202020204" pitchFamily="34" charset="0"/>
                <a:ea typeface="Aptos" panose="020B0004020202020204" pitchFamily="34" charset="0"/>
                <a:cs typeface="Times New Roman" panose="02020603050405020304" pitchFamily="18" charset="0"/>
              </a:rPr>
              <a:t>El puente miocárdico se localiza con mayor frecuencia en la arteria descendente anterior. Puede asociarse con una serie de eventos cardiovasculares graves, como infarto de miocardio, arritmia y muerte súbita. Los pacientes sintomáticos deben recibir tratamiento conservador, intervencionista o quirúrgico, según su estado. La miotomía es el procedimiento quirúrgico de elección para aliviar los síntomas, mejorar el flujo coronario y aliviar la compresión de la arteria coronaria secundaria al puente miocárdico.</a:t>
            </a:r>
            <a:endParaRPr lang="es-CL" sz="1900" b="1" dirty="0"/>
          </a:p>
        </p:txBody>
      </p:sp>
      <p:pic>
        <p:nvPicPr>
          <p:cNvPr id="6" name="Marcador de contenido 5">
            <a:extLst>
              <a:ext uri="{FF2B5EF4-FFF2-40B4-BE49-F238E27FC236}">
                <a16:creationId xmlns:a16="http://schemas.microsoft.com/office/drawing/2014/main" id="{08EE767B-32C7-DE38-7DE7-A17E47B6ECCC}"/>
              </a:ext>
            </a:extLst>
          </p:cNvPr>
          <p:cNvPicPr>
            <a:picLocks noGrp="1" noChangeAspect="1"/>
          </p:cNvPicPr>
          <p:nvPr>
            <p:ph sz="half" idx="2"/>
          </p:nvPr>
        </p:nvPicPr>
        <p:blipFill>
          <a:blip r:embed="rId3"/>
          <a:stretch>
            <a:fillRect/>
          </a:stretch>
        </p:blipFill>
        <p:spPr>
          <a:xfrm>
            <a:off x="5255229" y="2682781"/>
            <a:ext cx="6798747" cy="3108419"/>
          </a:xfrm>
        </p:spPr>
      </p:pic>
      <p:sp>
        <p:nvSpPr>
          <p:cNvPr id="9" name="CuadroTexto 8">
            <a:extLst>
              <a:ext uri="{FF2B5EF4-FFF2-40B4-BE49-F238E27FC236}">
                <a16:creationId xmlns:a16="http://schemas.microsoft.com/office/drawing/2014/main" id="{A0576F93-DAA2-3ABC-E944-92EAE6C8866F}"/>
              </a:ext>
            </a:extLst>
          </p:cNvPr>
          <p:cNvSpPr txBox="1"/>
          <p:nvPr/>
        </p:nvSpPr>
        <p:spPr>
          <a:xfrm>
            <a:off x="5969479" y="6383547"/>
            <a:ext cx="4951292" cy="369332"/>
          </a:xfrm>
          <a:prstGeom prst="rect">
            <a:avLst/>
          </a:prstGeom>
          <a:noFill/>
        </p:spPr>
        <p:txBody>
          <a:bodyPr wrap="none" rtlCol="0">
            <a:spAutoFit/>
          </a:bodyPr>
          <a:lstStyle/>
          <a:p>
            <a:r>
              <a:rPr lang="es-CL" dirty="0"/>
              <a:t>Cutler y Wallace. Clin. </a:t>
            </a:r>
            <a:r>
              <a:rPr lang="es-CL" dirty="0" err="1"/>
              <a:t>Cardiol</a:t>
            </a:r>
            <a:r>
              <a:rPr lang="es-CL" dirty="0"/>
              <a:t>. 20, 581-583. 1997</a:t>
            </a:r>
          </a:p>
        </p:txBody>
      </p:sp>
    </p:spTree>
    <p:extLst>
      <p:ext uri="{BB962C8B-B14F-4D97-AF65-F5344CB8AC3E}">
        <p14:creationId xmlns:p14="http://schemas.microsoft.com/office/powerpoint/2010/main" val="851818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42F5B9-5239-2D84-6FD4-DBD8B58CB8B2}"/>
              </a:ext>
            </a:extLst>
          </p:cNvPr>
          <p:cNvSpPr>
            <a:spLocks noGrp="1"/>
          </p:cNvSpPr>
          <p:nvPr>
            <p:ph type="title"/>
          </p:nvPr>
        </p:nvSpPr>
        <p:spPr/>
        <p:txBody>
          <a:bodyPr/>
          <a:lstStyle/>
          <a:p>
            <a:r>
              <a:rPr lang="es-CL" dirty="0"/>
              <a:t>Referencias</a:t>
            </a:r>
          </a:p>
        </p:txBody>
      </p:sp>
      <p:sp>
        <p:nvSpPr>
          <p:cNvPr id="9" name="Marcador de contenido 8">
            <a:extLst>
              <a:ext uri="{FF2B5EF4-FFF2-40B4-BE49-F238E27FC236}">
                <a16:creationId xmlns:a16="http://schemas.microsoft.com/office/drawing/2014/main" id="{A4D2BBAE-9772-6930-9D63-DC879A93078C}"/>
              </a:ext>
            </a:extLst>
          </p:cNvPr>
          <p:cNvSpPr>
            <a:spLocks noGrp="1"/>
          </p:cNvSpPr>
          <p:nvPr>
            <p:ph idx="1"/>
          </p:nvPr>
        </p:nvSpPr>
        <p:spPr>
          <a:xfrm>
            <a:off x="1141412" y="1902645"/>
            <a:ext cx="9905999" cy="4723441"/>
          </a:xfrm>
        </p:spPr>
        <p:txBody>
          <a:bodyPr>
            <a:normAutofit fontScale="40000" lnSpcReduction="20000"/>
          </a:bodyPr>
          <a:lstStyle/>
          <a:p>
            <a:pPr algn="just">
              <a:spcBef>
                <a:spcPts val="400"/>
              </a:spcBef>
            </a:pPr>
            <a:r>
              <a:rPr lang="es-CL" sz="3000" b="1" kern="100" dirty="0">
                <a:effectLst/>
                <a:latin typeface="Aptos" panose="020B0004020202020204" pitchFamily="34" charset="0"/>
                <a:ea typeface="Aptos" panose="020B0004020202020204" pitchFamily="34" charset="0"/>
                <a:cs typeface="Times New Roman" panose="02020603050405020304" pitchFamily="18" charset="0"/>
              </a:rPr>
              <a:t>Cutler, D.; Wallace, J.M.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Myocardial</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Bridging</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in a Young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Patient</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with</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Sudden</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Death</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Clin.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Cardiol</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20:581-583, 1997.</a:t>
            </a:r>
          </a:p>
          <a:p>
            <a:pPr marL="0" indent="0" algn="just">
              <a:spcBef>
                <a:spcPts val="400"/>
              </a:spcBef>
              <a:buNone/>
            </a:pP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t>
            </a:r>
          </a:p>
          <a:p>
            <a:pPr algn="just">
              <a:spcBef>
                <a:spcPts val="400"/>
              </a:spcBef>
            </a:pPr>
            <a:r>
              <a:rPr lang="es-CL" sz="3000" b="1" kern="100" dirty="0">
                <a:effectLst/>
                <a:latin typeface="Aptos" panose="020B0004020202020204" pitchFamily="34" charset="0"/>
                <a:ea typeface="Aptos" panose="020B0004020202020204" pitchFamily="34" charset="0"/>
                <a:cs typeface="Times New Roman" panose="02020603050405020304" pitchFamily="18" charset="0"/>
              </a:rPr>
              <a:t>Inzunza, O, Farfán, E. (2025). </a:t>
            </a:r>
            <a:r>
              <a:rPr lang="es-CL" sz="3000" b="1" i="1" kern="100" dirty="0">
                <a:effectLst/>
                <a:latin typeface="Aptos" panose="020B0004020202020204" pitchFamily="34" charset="0"/>
                <a:ea typeface="Aptos" panose="020B0004020202020204" pitchFamily="34" charset="0"/>
                <a:cs typeface="Times New Roman" panose="02020603050405020304" pitchFamily="18" charset="0"/>
              </a:rPr>
              <a:t>Anatomía Topográfica con Aplicación Médico-quirúrgica</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Barcelona, España. Ed. Elsevier.</a:t>
            </a:r>
          </a:p>
          <a:p>
            <a:pPr marL="0" indent="0" algn="just">
              <a:spcBef>
                <a:spcPts val="400"/>
              </a:spcBef>
              <a:buNone/>
            </a:pP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t>
            </a:r>
          </a:p>
          <a:p>
            <a:pPr algn="just">
              <a:spcBef>
                <a:spcPts val="400"/>
              </a:spcBef>
            </a:pPr>
            <a:r>
              <a:rPr lang="es-CL" sz="3000" b="1" i="1" kern="100" dirty="0">
                <a:effectLst/>
                <a:latin typeface="Aptos" panose="020B0004020202020204" pitchFamily="34" charset="0"/>
                <a:ea typeface="Aptos" panose="020B0004020202020204" pitchFamily="34" charset="0"/>
                <a:cs typeface="Times New Roman" panose="02020603050405020304" pitchFamily="18" charset="0"/>
              </a:rPr>
              <a:t>Ki, Y-K. </a:t>
            </a:r>
            <a:r>
              <a:rPr lang="es-CL" sz="3000" b="1" i="1" kern="100" dirty="0" err="1">
                <a:effectLst/>
                <a:latin typeface="Aptos" panose="020B0004020202020204" pitchFamily="34" charset="0"/>
                <a:ea typeface="Aptos" panose="020B0004020202020204" pitchFamily="34" charset="0"/>
                <a:cs typeface="Times New Roman" panose="02020603050405020304" pitchFamily="18" charset="0"/>
              </a:rPr>
              <a:t>Myocardial</a:t>
            </a:r>
            <a:r>
              <a:rPr lang="es-CL" sz="3000" b="1" i="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i="1" kern="100" dirty="0" err="1">
                <a:effectLst/>
                <a:latin typeface="Aptos" panose="020B0004020202020204" pitchFamily="34" charset="0"/>
                <a:ea typeface="Aptos" panose="020B0004020202020204" pitchFamily="34" charset="0"/>
                <a:cs typeface="Times New Roman" panose="02020603050405020304" pitchFamily="18" charset="0"/>
              </a:rPr>
              <a:t>bridging</a:t>
            </a:r>
            <a:r>
              <a:rPr lang="es-CL" sz="3000" b="1" i="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i="1" kern="100" dirty="0" err="1">
                <a:effectLst/>
                <a:latin typeface="Aptos" panose="020B0004020202020204" pitchFamily="34" charset="0"/>
                <a:ea typeface="Aptos" panose="020B0004020202020204" pitchFamily="34" charset="0"/>
                <a:cs typeface="Times New Roman" panose="02020603050405020304" pitchFamily="18" charset="0"/>
              </a:rPr>
              <a:t>presenting</a:t>
            </a:r>
            <a:r>
              <a:rPr lang="es-CL" sz="3000" b="1" i="1" kern="100" dirty="0">
                <a:effectLst/>
                <a:latin typeface="Aptos" panose="020B0004020202020204" pitchFamily="34" charset="0"/>
                <a:ea typeface="Aptos" panose="020B0004020202020204" pitchFamily="34" charset="0"/>
                <a:cs typeface="Times New Roman" panose="02020603050405020304" pitchFamily="18" charset="0"/>
              </a:rPr>
              <a:t> as </a:t>
            </a:r>
            <a:r>
              <a:rPr lang="es-CL" sz="3000" b="1" i="1" kern="100" dirty="0" err="1">
                <a:effectLst/>
                <a:latin typeface="Aptos" panose="020B0004020202020204" pitchFamily="34" charset="0"/>
                <a:ea typeface="Aptos" panose="020B0004020202020204" pitchFamily="34" charset="0"/>
                <a:cs typeface="Times New Roman" panose="02020603050405020304" pitchFamily="18" charset="0"/>
              </a:rPr>
              <a:t>myocardial</a:t>
            </a:r>
            <a:r>
              <a:rPr lang="es-CL" sz="3000" b="1" i="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i="1" kern="100" dirty="0" err="1">
                <a:effectLst/>
                <a:latin typeface="Aptos" panose="020B0004020202020204" pitchFamily="34" charset="0"/>
                <a:ea typeface="Aptos" panose="020B0004020202020204" pitchFamily="34" charset="0"/>
                <a:cs typeface="Times New Roman" panose="02020603050405020304" pitchFamily="18" charset="0"/>
              </a:rPr>
              <a:t>ischaemia</a:t>
            </a:r>
            <a:r>
              <a:rPr lang="es-CL" sz="3000" b="1" i="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i="1" kern="100" dirty="0" err="1">
                <a:effectLst/>
                <a:latin typeface="Aptos" panose="020B0004020202020204" pitchFamily="34" charset="0"/>
                <a:ea typeface="Aptos" panose="020B0004020202020204" pitchFamily="34" charset="0"/>
                <a:cs typeface="Times New Roman" panose="02020603050405020304" pitchFamily="18" charset="0"/>
              </a:rPr>
              <a:t>induced</a:t>
            </a:r>
            <a:r>
              <a:rPr lang="es-CL" sz="3000" b="1" i="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i="1" kern="100" dirty="0" err="1">
                <a:effectLst/>
                <a:latin typeface="Aptos" panose="020B0004020202020204" pitchFamily="34" charset="0"/>
                <a:ea typeface="Aptos" panose="020B0004020202020204" pitchFamily="34" charset="0"/>
                <a:cs typeface="Times New Roman" panose="02020603050405020304" pitchFamily="18" charset="0"/>
              </a:rPr>
              <a:t>cardiac</a:t>
            </a:r>
            <a:r>
              <a:rPr lang="es-CL" sz="3000" b="1" i="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i="1" kern="100" dirty="0" err="1">
                <a:effectLst/>
                <a:latin typeface="Aptos" panose="020B0004020202020204" pitchFamily="34" charset="0"/>
                <a:ea typeface="Aptos" panose="020B0004020202020204" pitchFamily="34" charset="0"/>
                <a:cs typeface="Times New Roman" panose="02020603050405020304" pitchFamily="18" charset="0"/>
              </a:rPr>
              <a:t>arrest</a:t>
            </a:r>
            <a:r>
              <a:rPr lang="es-CL" sz="3000" b="1" i="1" kern="100" dirty="0">
                <a:effectLst/>
                <a:latin typeface="Aptos" panose="020B0004020202020204" pitchFamily="34" charset="0"/>
                <a:ea typeface="Aptos" panose="020B0004020202020204" pitchFamily="34" charset="0"/>
                <a:cs typeface="Times New Roman" panose="02020603050405020304" pitchFamily="18" charset="0"/>
              </a:rPr>
              <a:t>: a case </a:t>
            </a:r>
            <a:r>
              <a:rPr lang="es-CL" sz="3000" b="1" i="1" kern="100" dirty="0" err="1">
                <a:effectLst/>
                <a:latin typeface="Aptos" panose="020B0004020202020204" pitchFamily="34" charset="0"/>
                <a:ea typeface="Aptos" panose="020B0004020202020204" pitchFamily="34" charset="0"/>
                <a:cs typeface="Times New Roman" panose="02020603050405020304" pitchFamily="18" charset="0"/>
              </a:rPr>
              <a:t>report</a:t>
            </a:r>
            <a:r>
              <a:rPr lang="es-CL" sz="3000" b="1" i="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i="1" kern="100" dirty="0" err="1">
                <a:effectLst/>
                <a:latin typeface="Aptos" panose="020B0004020202020204" pitchFamily="34" charset="0"/>
                <a:ea typeface="Aptos" panose="020B0004020202020204" pitchFamily="34" charset="0"/>
                <a:cs typeface="Times New Roman" panose="02020603050405020304" pitchFamily="18" charset="0"/>
              </a:rPr>
              <a:t>Cardiovasc</a:t>
            </a:r>
            <a:r>
              <a:rPr lang="es-CL" sz="3000" b="1" i="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i="1" kern="100" dirty="0" err="1">
                <a:effectLst/>
                <a:latin typeface="Aptos" panose="020B0004020202020204" pitchFamily="34" charset="0"/>
                <a:ea typeface="Aptos" panose="020B0004020202020204" pitchFamily="34" charset="0"/>
                <a:cs typeface="Times New Roman" panose="02020603050405020304" pitchFamily="18" charset="0"/>
              </a:rPr>
              <a:t>Disord</a:t>
            </a:r>
            <a:r>
              <a:rPr lang="es-CL" sz="3000" b="1" i="1" kern="100" dirty="0">
                <a:effectLst/>
                <a:latin typeface="Aptos" panose="020B0004020202020204" pitchFamily="34" charset="0"/>
                <a:ea typeface="Aptos" panose="020B0004020202020204" pitchFamily="34" charset="0"/>
                <a:cs typeface="Times New Roman" panose="02020603050405020304" pitchFamily="18" charset="0"/>
              </a:rPr>
              <a:t> 21:178-183, 2021. </a:t>
            </a:r>
          </a:p>
          <a:p>
            <a:pPr algn="just">
              <a:spcBef>
                <a:spcPts val="400"/>
              </a:spcBef>
            </a:pPr>
            <a:r>
              <a:rPr lang="es-CL" sz="3000" b="1" i="1" kern="100" dirty="0">
                <a:effectLst/>
                <a:latin typeface="Aptos" panose="020B0004020202020204" pitchFamily="34" charset="0"/>
                <a:ea typeface="Aptos" panose="020B0004020202020204" pitchFamily="34" charset="0"/>
                <a:cs typeface="Times New Roman" panose="02020603050405020304" pitchFamily="18" charset="0"/>
              </a:rPr>
              <a:t> </a:t>
            </a:r>
            <a:endParaRPr lang="es-CL" sz="3000" b="1" kern="100" dirty="0">
              <a:latin typeface="Aptos" panose="020B0004020202020204" pitchFamily="34" charset="0"/>
              <a:ea typeface="Aptos" panose="020B0004020202020204" pitchFamily="34" charset="0"/>
              <a:cs typeface="Times New Roman" panose="02020603050405020304" pitchFamily="18" charset="0"/>
            </a:endParaRPr>
          </a:p>
          <a:p>
            <a:pPr algn="just">
              <a:spcBef>
                <a:spcPts val="400"/>
              </a:spcBef>
            </a:pPr>
            <a:r>
              <a:rPr lang="es-CL" sz="3000" b="1" i="0" dirty="0" err="1">
                <a:effectLst/>
                <a:latin typeface="system-ui"/>
              </a:rPr>
              <a:t>Marijon</a:t>
            </a:r>
            <a:r>
              <a:rPr lang="es-CL" sz="3000" b="1" i="0" dirty="0">
                <a:effectLst/>
                <a:latin typeface="system-ui"/>
              </a:rPr>
              <a:t> E, </a:t>
            </a:r>
            <a:r>
              <a:rPr lang="es-CL" sz="3000" b="1" i="0" dirty="0" err="1">
                <a:effectLst/>
                <a:latin typeface="system-ui"/>
              </a:rPr>
              <a:t>Tafflet</a:t>
            </a:r>
            <a:r>
              <a:rPr lang="es-CL" sz="3000" b="1" i="0" dirty="0">
                <a:effectLst/>
                <a:latin typeface="system-ui"/>
              </a:rPr>
              <a:t> M, </a:t>
            </a:r>
            <a:r>
              <a:rPr lang="es-CL" sz="3000" b="1" i="0" dirty="0" err="1">
                <a:effectLst/>
                <a:latin typeface="system-ui"/>
              </a:rPr>
              <a:t>Celermajer</a:t>
            </a:r>
            <a:r>
              <a:rPr lang="es-CL" sz="3000" b="1" i="0" dirty="0">
                <a:effectLst/>
                <a:latin typeface="system-ui"/>
              </a:rPr>
              <a:t> DS, Dumas F, </a:t>
            </a:r>
            <a:r>
              <a:rPr lang="es-CL" sz="3000" b="1" i="0" dirty="0" err="1">
                <a:effectLst/>
                <a:latin typeface="system-ui"/>
              </a:rPr>
              <a:t>Perier</a:t>
            </a:r>
            <a:r>
              <a:rPr lang="es-CL" sz="3000" b="1" i="0" dirty="0">
                <a:effectLst/>
                <a:latin typeface="system-ui"/>
              </a:rPr>
              <a:t> MC, </a:t>
            </a:r>
            <a:r>
              <a:rPr lang="es-CL" sz="3000" b="1" i="0" dirty="0" err="1">
                <a:effectLst/>
                <a:latin typeface="system-ui"/>
              </a:rPr>
              <a:t>Mustafic</a:t>
            </a:r>
            <a:r>
              <a:rPr lang="es-CL" sz="3000" b="1" i="0" dirty="0">
                <a:effectLst/>
                <a:latin typeface="system-ui"/>
              </a:rPr>
              <a:t> H, </a:t>
            </a:r>
            <a:r>
              <a:rPr lang="es-CL" sz="3000" b="1" i="0" dirty="0" err="1">
                <a:effectLst/>
                <a:latin typeface="system-ui"/>
              </a:rPr>
              <a:t>Toussaint</a:t>
            </a:r>
            <a:r>
              <a:rPr lang="es-CL" sz="3000" b="1" i="0" dirty="0">
                <a:effectLst/>
                <a:latin typeface="system-ui"/>
              </a:rPr>
              <a:t> JF, </a:t>
            </a:r>
            <a:r>
              <a:rPr lang="es-CL" sz="3000" b="1" i="0" dirty="0" err="1">
                <a:effectLst/>
                <a:latin typeface="system-ui"/>
              </a:rPr>
              <a:t>Desnos</a:t>
            </a:r>
            <a:r>
              <a:rPr lang="es-CL" sz="3000" b="1" i="0" dirty="0">
                <a:effectLst/>
                <a:latin typeface="system-ui"/>
              </a:rPr>
              <a:t> M, </a:t>
            </a:r>
            <a:r>
              <a:rPr lang="es-CL" sz="3000" b="1" i="0" dirty="0" err="1">
                <a:effectLst/>
                <a:latin typeface="system-ui"/>
              </a:rPr>
              <a:t>Rieu</a:t>
            </a:r>
            <a:r>
              <a:rPr lang="es-CL" sz="3000" b="1" i="0" dirty="0">
                <a:effectLst/>
                <a:latin typeface="system-ui"/>
              </a:rPr>
              <a:t> M, </a:t>
            </a:r>
            <a:r>
              <a:rPr lang="es-CL" sz="3000" b="1" i="0" dirty="0" err="1">
                <a:effectLst/>
                <a:latin typeface="system-ui"/>
              </a:rPr>
              <a:t>Benameur</a:t>
            </a:r>
            <a:r>
              <a:rPr lang="es-CL" sz="3000" b="1" i="0" dirty="0">
                <a:effectLst/>
                <a:latin typeface="system-ui"/>
              </a:rPr>
              <a:t> N, Le </a:t>
            </a:r>
            <a:r>
              <a:rPr lang="es-CL" sz="3000" b="1" i="0" dirty="0" err="1">
                <a:effectLst/>
                <a:latin typeface="system-ui"/>
              </a:rPr>
              <a:t>Heuzey</a:t>
            </a:r>
            <a:r>
              <a:rPr lang="es-CL" sz="3000" b="1" i="0" dirty="0">
                <a:effectLst/>
                <a:latin typeface="system-ui"/>
              </a:rPr>
              <a:t> JY, Empana JP, </a:t>
            </a:r>
            <a:r>
              <a:rPr lang="es-CL" sz="3000" b="1" i="0" dirty="0" err="1">
                <a:effectLst/>
                <a:latin typeface="system-ui"/>
              </a:rPr>
              <a:t>Jouven</a:t>
            </a:r>
            <a:r>
              <a:rPr lang="es-CL" sz="3000" b="1" i="0" dirty="0">
                <a:effectLst/>
                <a:latin typeface="system-ui"/>
              </a:rPr>
              <a:t> X. </a:t>
            </a:r>
            <a:r>
              <a:rPr lang="es-CL" sz="3000" b="1" i="0" dirty="0" err="1">
                <a:effectLst/>
                <a:latin typeface="system-ui"/>
              </a:rPr>
              <a:t>Sports-related</a:t>
            </a:r>
            <a:r>
              <a:rPr lang="es-CL" sz="3000" b="1" i="0" dirty="0">
                <a:effectLst/>
                <a:latin typeface="system-ui"/>
              </a:rPr>
              <a:t> </a:t>
            </a:r>
            <a:r>
              <a:rPr lang="es-CL" sz="3000" b="1" i="0" dirty="0" err="1">
                <a:effectLst/>
                <a:latin typeface="system-ui"/>
              </a:rPr>
              <a:t>sudden</a:t>
            </a:r>
            <a:r>
              <a:rPr lang="es-CL" sz="3000" b="1" i="0" dirty="0">
                <a:effectLst/>
                <a:latin typeface="system-ui"/>
              </a:rPr>
              <a:t> </a:t>
            </a:r>
            <a:r>
              <a:rPr lang="es-CL" sz="3000" b="1" i="0" dirty="0" err="1">
                <a:effectLst/>
                <a:latin typeface="system-ui"/>
              </a:rPr>
              <a:t>death</a:t>
            </a:r>
            <a:r>
              <a:rPr lang="es-CL" sz="3000" b="1" i="0" dirty="0">
                <a:effectLst/>
                <a:latin typeface="system-ui"/>
              </a:rPr>
              <a:t> in </a:t>
            </a:r>
            <a:r>
              <a:rPr lang="es-CL" sz="3000" b="1" i="0" dirty="0" err="1">
                <a:effectLst/>
                <a:latin typeface="system-ui"/>
              </a:rPr>
              <a:t>the</a:t>
            </a:r>
            <a:r>
              <a:rPr lang="es-CL" sz="3000" b="1" i="0" dirty="0">
                <a:effectLst/>
                <a:latin typeface="system-ui"/>
              </a:rPr>
              <a:t> general </a:t>
            </a:r>
            <a:r>
              <a:rPr lang="es-CL" sz="3000" b="1" i="0" dirty="0" err="1">
                <a:effectLst/>
                <a:latin typeface="system-ui"/>
              </a:rPr>
              <a:t>population</a:t>
            </a:r>
            <a:r>
              <a:rPr lang="es-CL" sz="3000" b="1" i="0" dirty="0">
                <a:effectLst/>
                <a:latin typeface="system-ui"/>
              </a:rPr>
              <a:t>. </a:t>
            </a:r>
            <a:r>
              <a:rPr lang="es-CL" sz="3000" b="1" i="0" dirty="0" err="1">
                <a:effectLst/>
                <a:latin typeface="system-ui"/>
              </a:rPr>
              <a:t>Circulation</a:t>
            </a:r>
            <a:r>
              <a:rPr lang="es-CL" sz="3000" b="1" i="0" dirty="0">
                <a:effectLst/>
                <a:latin typeface="system-ui"/>
              </a:rPr>
              <a:t>. 2011 </a:t>
            </a:r>
            <a:r>
              <a:rPr lang="es-CL" sz="3000" b="1" i="0" dirty="0" err="1">
                <a:effectLst/>
                <a:latin typeface="system-ui"/>
              </a:rPr>
              <a:t>Aug</a:t>
            </a:r>
            <a:r>
              <a:rPr lang="es-CL" sz="3000" b="1" i="0" dirty="0">
                <a:effectLst/>
                <a:latin typeface="system-ui"/>
              </a:rPr>
              <a:t> 9;124(6):672-81.</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t>
            </a:r>
          </a:p>
          <a:p>
            <a:pPr algn="just">
              <a:spcBef>
                <a:spcPts val="400"/>
              </a:spcBef>
            </a:pPr>
            <a:endParaRPr lang="es-CL" sz="3000"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spcBef>
                <a:spcPts val="400"/>
              </a:spcBef>
            </a:pPr>
            <a:r>
              <a:rPr lang="es-CL" sz="3000" b="1" kern="100" dirty="0">
                <a:effectLst/>
                <a:latin typeface="Aptos" panose="020B0004020202020204" pitchFamily="34" charset="0"/>
                <a:ea typeface="Aptos" panose="020B0004020202020204" pitchFamily="34" charset="0"/>
                <a:cs typeface="Times New Roman" panose="02020603050405020304" pitchFamily="18" charset="0"/>
              </a:rPr>
              <a:t>Sousa-</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Rodrigues</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C.F.; Soares de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Alcantara</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F.;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Buarque</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de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Gusmão</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L.C.; da Rocha, A. C.; Alencar e Silva, R. &amp; Olave, E. Aspectos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Anatómicos</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y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Biométricos</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de los Puentes de Miocardio y sus Relaciones con la Arteria Interventricular Anterior y Venas Adyacentes. </a:t>
            </a:r>
            <a:r>
              <a:rPr lang="es-CL" sz="3000" b="1" i="1" kern="100" dirty="0" err="1">
                <a:effectLst/>
                <a:latin typeface="Aptos" panose="020B0004020202020204" pitchFamily="34" charset="0"/>
                <a:ea typeface="Aptos" panose="020B0004020202020204" pitchFamily="34" charset="0"/>
                <a:cs typeface="Times New Roman" panose="02020603050405020304" pitchFamily="18" charset="0"/>
              </a:rPr>
              <a:t>Int</a:t>
            </a:r>
            <a:r>
              <a:rPr lang="es-CL" sz="3000" b="1" i="1" kern="100" dirty="0">
                <a:effectLst/>
                <a:latin typeface="Aptos" panose="020B0004020202020204" pitchFamily="34" charset="0"/>
                <a:ea typeface="Aptos" panose="020B0004020202020204" pitchFamily="34" charset="0"/>
                <a:cs typeface="Times New Roman" panose="02020603050405020304" pitchFamily="18" charset="0"/>
              </a:rPr>
              <a:t>. J. </a:t>
            </a:r>
            <a:r>
              <a:rPr lang="es-CL" sz="3000" b="1" i="1" kern="100" dirty="0" err="1">
                <a:effectLst/>
                <a:latin typeface="Aptos" panose="020B0004020202020204" pitchFamily="34" charset="0"/>
                <a:ea typeface="Aptos" panose="020B0004020202020204" pitchFamily="34" charset="0"/>
                <a:cs typeface="Times New Roman" panose="02020603050405020304" pitchFamily="18" charset="0"/>
              </a:rPr>
              <a:t>Morphol</a:t>
            </a:r>
            <a:r>
              <a:rPr lang="es-CL" sz="3000" b="1" i="1" kern="100" dirty="0">
                <a:effectLst/>
                <a:latin typeface="Aptos" panose="020B0004020202020204" pitchFamily="34" charset="0"/>
                <a:ea typeface="Aptos" panose="020B0004020202020204" pitchFamily="34" charset="0"/>
                <a:cs typeface="Times New Roman" panose="02020603050405020304" pitchFamily="18" charset="0"/>
              </a:rPr>
              <a:t>., 24(2)</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:279-284, 2006. </a:t>
            </a:r>
          </a:p>
          <a:p>
            <a:pPr algn="just">
              <a:spcBef>
                <a:spcPts val="400"/>
              </a:spcBef>
            </a:pPr>
            <a:endParaRPr lang="es-CL" sz="3000"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spcBef>
                <a:spcPts val="400"/>
              </a:spcBef>
            </a:pPr>
            <a:r>
              <a:rPr lang="es-CL" sz="3000" b="1" dirty="0">
                <a:effectLst/>
                <a:latin typeface="MyriadPro"/>
              </a:rPr>
              <a:t>Velasco-Castro JC, </a:t>
            </a:r>
            <a:r>
              <a:rPr lang="es-CL" sz="3000" b="1" dirty="0" err="1">
                <a:effectLst/>
                <a:latin typeface="MyriadPro"/>
              </a:rPr>
              <a:t>Méndez-Higuera</a:t>
            </a:r>
            <a:r>
              <a:rPr lang="es-CL" sz="3000" b="1" dirty="0">
                <a:effectLst/>
                <a:latin typeface="MyriadPro"/>
              </a:rPr>
              <a:t> CJ, Cruz-Reina JS,, </a:t>
            </a:r>
            <a:r>
              <a:rPr lang="es-CL" sz="3000" b="1" dirty="0" err="1">
                <a:effectLst/>
                <a:latin typeface="MyriadPro"/>
              </a:rPr>
              <a:t>Fragozo</a:t>
            </a:r>
            <a:r>
              <a:rPr lang="es-CL" sz="3000" b="1" dirty="0">
                <a:effectLst/>
                <a:latin typeface="MyriadPro"/>
              </a:rPr>
              <a:t>-Plata GJ, </a:t>
            </a:r>
            <a:r>
              <a:rPr lang="es-CL" sz="3000" b="1" dirty="0" err="1">
                <a:effectLst/>
                <a:latin typeface="MyriadPro"/>
              </a:rPr>
              <a:t>Carrillo-Pinzón</a:t>
            </a:r>
            <a:r>
              <a:rPr lang="es-CL" sz="3000" b="1" dirty="0">
                <a:effectLst/>
                <a:latin typeface="MyriadPro"/>
              </a:rPr>
              <a:t> CF, </a:t>
            </a:r>
            <a:r>
              <a:rPr lang="es-CL" sz="3000" b="1" dirty="0" err="1">
                <a:effectLst/>
                <a:latin typeface="MyriadPro"/>
              </a:rPr>
              <a:t>García-Agudelo</a:t>
            </a:r>
            <a:r>
              <a:rPr lang="es-CL" sz="3000" b="1" dirty="0">
                <a:effectLst/>
                <a:latin typeface="MyriadPro"/>
              </a:rPr>
              <a:t> L. Puente muscular coronario: ¿predictor o simula- </a:t>
            </a:r>
            <a:r>
              <a:rPr lang="es-CL" sz="3000" b="1" dirty="0" err="1">
                <a:effectLst/>
                <a:latin typeface="MyriadPro"/>
              </a:rPr>
              <a:t>dor</a:t>
            </a:r>
            <a:r>
              <a:rPr lang="es-CL" sz="3000" b="1" dirty="0">
                <a:effectLst/>
                <a:latin typeface="MyriadPro"/>
              </a:rPr>
              <a:t> </a:t>
            </a:r>
            <a:r>
              <a:rPr lang="es-CL" sz="3000" b="1" dirty="0" err="1">
                <a:effectLst/>
                <a:latin typeface="MyriadPro"/>
              </a:rPr>
              <a:t>congénito</a:t>
            </a:r>
            <a:r>
              <a:rPr lang="es-CL" sz="3000" b="1" dirty="0">
                <a:effectLst/>
                <a:latin typeface="MyriadPro"/>
              </a:rPr>
              <a:t> de infarto agudo de miocardio? </a:t>
            </a:r>
            <a:r>
              <a:rPr lang="es-CL" sz="3000" b="1" dirty="0" err="1">
                <a:effectLst/>
                <a:latin typeface="MyriadPro"/>
              </a:rPr>
              <a:t>Rev</a:t>
            </a:r>
            <a:r>
              <a:rPr lang="es-CL" sz="3000" b="1" dirty="0">
                <a:effectLst/>
                <a:latin typeface="MyriadPro"/>
              </a:rPr>
              <a:t> </a:t>
            </a:r>
            <a:r>
              <a:rPr lang="es-CL" sz="3000" b="1" dirty="0" err="1">
                <a:effectLst/>
                <a:latin typeface="MyriadPro"/>
              </a:rPr>
              <a:t>Esp</a:t>
            </a:r>
            <a:r>
              <a:rPr lang="es-CL" sz="3000" b="1" dirty="0">
                <a:effectLst/>
                <a:latin typeface="MyriadPro"/>
              </a:rPr>
              <a:t> Casos Clin </a:t>
            </a:r>
            <a:r>
              <a:rPr lang="es-CL" sz="3000" b="1" dirty="0" err="1">
                <a:effectLst/>
                <a:latin typeface="MyriadPro"/>
              </a:rPr>
              <a:t>Med</a:t>
            </a:r>
            <a:r>
              <a:rPr lang="es-CL" sz="3000" b="1" dirty="0">
                <a:effectLst/>
                <a:latin typeface="MyriadPro"/>
              </a:rPr>
              <a:t> </a:t>
            </a:r>
            <a:r>
              <a:rPr lang="es-CL" sz="3000" b="1" dirty="0" err="1">
                <a:effectLst/>
                <a:latin typeface="MyriadPro"/>
              </a:rPr>
              <a:t>Intern</a:t>
            </a:r>
            <a:r>
              <a:rPr lang="es-CL" sz="3000" b="1" dirty="0">
                <a:effectLst/>
                <a:latin typeface="MyriadPro"/>
              </a:rPr>
              <a:t> (RECCMI). 2025 (abril); 10(1): 24-26. </a:t>
            </a:r>
          </a:p>
          <a:p>
            <a:pPr marL="0" indent="0" algn="just">
              <a:spcBef>
                <a:spcPts val="400"/>
              </a:spcBef>
              <a:buNone/>
            </a:pPr>
            <a:endParaRPr lang="es-CL" sz="3000"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spcBef>
                <a:spcPts val="400"/>
              </a:spcBef>
            </a:pPr>
            <a:r>
              <a:rPr lang="es-CL" sz="3000" b="1" kern="100" dirty="0">
                <a:effectLst/>
                <a:latin typeface="Aptos" panose="020B0004020202020204" pitchFamily="34" charset="0"/>
                <a:ea typeface="Aptos" panose="020B0004020202020204" pitchFamily="34" charset="0"/>
                <a:cs typeface="Times New Roman" panose="02020603050405020304" pitchFamily="18" charset="0"/>
              </a:rPr>
              <a:t>Yuan, S-M.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Myocardial</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Bridging</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i="1" kern="100" dirty="0" err="1">
                <a:effectLst/>
                <a:latin typeface="Aptos" panose="020B0004020202020204" pitchFamily="34" charset="0"/>
                <a:ea typeface="Aptos" panose="020B0004020202020204" pitchFamily="34" charset="0"/>
                <a:cs typeface="Times New Roman" panose="02020603050405020304" pitchFamily="18" charset="0"/>
              </a:rPr>
              <a:t>Braz</a:t>
            </a:r>
            <a:r>
              <a:rPr lang="es-CL" sz="3000" b="1" i="1" kern="100" dirty="0">
                <a:effectLst/>
                <a:latin typeface="Aptos" panose="020B0004020202020204" pitchFamily="34" charset="0"/>
                <a:ea typeface="Aptos" panose="020B0004020202020204" pitchFamily="34" charset="0"/>
                <a:cs typeface="Times New Roman" panose="02020603050405020304" pitchFamily="18" charset="0"/>
              </a:rPr>
              <a:t> J </a:t>
            </a:r>
            <a:r>
              <a:rPr lang="es-CL" sz="3000" b="1" i="1" kern="100" dirty="0" err="1">
                <a:effectLst/>
                <a:latin typeface="Aptos" panose="020B0004020202020204" pitchFamily="34" charset="0"/>
                <a:ea typeface="Aptos" panose="020B0004020202020204" pitchFamily="34" charset="0"/>
                <a:cs typeface="Times New Roman" panose="02020603050405020304" pitchFamily="18" charset="0"/>
              </a:rPr>
              <a:t>Cardiovasc</a:t>
            </a:r>
            <a:r>
              <a:rPr lang="es-CL" sz="3000" b="1" i="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i="1" kern="100" dirty="0" err="1">
                <a:effectLst/>
                <a:latin typeface="Aptos" panose="020B0004020202020204" pitchFamily="34" charset="0"/>
                <a:ea typeface="Aptos" panose="020B0004020202020204" pitchFamily="34" charset="0"/>
                <a:cs typeface="Times New Roman" panose="02020603050405020304" pitchFamily="18" charset="0"/>
              </a:rPr>
              <a:t>Surg</a:t>
            </a:r>
            <a:r>
              <a:rPr lang="es-CL" sz="3000" b="1" i="1" kern="100" dirty="0">
                <a:effectLst/>
                <a:latin typeface="Aptos" panose="020B0004020202020204" pitchFamily="34" charset="0"/>
                <a:ea typeface="Aptos" panose="020B0004020202020204" pitchFamily="34" charset="0"/>
                <a:cs typeface="Times New Roman" panose="02020603050405020304" pitchFamily="18" charset="0"/>
              </a:rPr>
              <a:t>. 31(1):60-62. 2016.</a:t>
            </a:r>
            <a:endParaRPr lang="es-CL" sz="30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spcBef>
                <a:spcPts val="400"/>
              </a:spcBef>
              <a:buNone/>
            </a:pP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t>
            </a:r>
          </a:p>
          <a:p>
            <a:pPr algn="just">
              <a:spcBef>
                <a:spcPts val="400"/>
              </a:spcBef>
            </a:pP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Zerbo</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S;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Lanzarone</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 Raimondi, M.; De Martino, L.; Malta, G.;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Cappello</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F. &amp;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Argo</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Myocardial</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bridge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pathology</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and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preventable</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accidents</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during</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physical</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activity</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of</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healthy</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subjects</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 case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report</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and a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literature</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t>
            </a:r>
            <a:r>
              <a:rPr lang="es-CL" sz="3000" b="1" kern="100" dirty="0" err="1">
                <a:effectLst/>
                <a:latin typeface="Aptos" panose="020B0004020202020204" pitchFamily="34" charset="0"/>
                <a:ea typeface="Aptos" panose="020B0004020202020204" pitchFamily="34" charset="0"/>
                <a:cs typeface="Times New Roman" panose="02020603050405020304" pitchFamily="18" charset="0"/>
              </a:rPr>
              <a:t>review</a:t>
            </a:r>
            <a:r>
              <a:rPr lang="es-CL" sz="3000" b="1" kern="100" dirty="0">
                <a:effectLst/>
                <a:latin typeface="Aptos" panose="020B0004020202020204" pitchFamily="34" charset="0"/>
                <a:ea typeface="Aptos" panose="020B0004020202020204" pitchFamily="34" charset="0"/>
                <a:cs typeface="Times New Roman" panose="02020603050405020304" pitchFamily="18" charset="0"/>
              </a:rPr>
              <a:t>. </a:t>
            </a:r>
            <a:r>
              <a:rPr lang="es-ES" sz="3000" b="1" i="1" kern="100" dirty="0">
                <a:effectLst/>
                <a:latin typeface="Aptos" panose="020B0004020202020204" pitchFamily="34" charset="0"/>
                <a:ea typeface="Aptos" panose="020B0004020202020204" pitchFamily="34" charset="0"/>
                <a:cs typeface="Times New Roman" panose="02020603050405020304" pitchFamily="18" charset="0"/>
              </a:rPr>
              <a:t>Medico-Legal </a:t>
            </a:r>
            <a:r>
              <a:rPr lang="es-ES" sz="3000" b="1" i="1" kern="100" dirty="0" err="1">
                <a:effectLst/>
                <a:latin typeface="Aptos" panose="020B0004020202020204" pitchFamily="34" charset="0"/>
                <a:ea typeface="Aptos" panose="020B0004020202020204" pitchFamily="34" charset="0"/>
                <a:cs typeface="Times New Roman" panose="02020603050405020304" pitchFamily="18" charset="0"/>
              </a:rPr>
              <a:t>Journal</a:t>
            </a:r>
            <a:r>
              <a:rPr lang="es-ES" sz="3000" b="1" kern="100" dirty="0">
                <a:effectLst/>
                <a:latin typeface="Aptos" panose="020B0004020202020204" pitchFamily="34" charset="0"/>
                <a:ea typeface="Aptos" panose="020B0004020202020204" pitchFamily="34" charset="0"/>
                <a:cs typeface="Times New Roman" panose="02020603050405020304" pitchFamily="18" charset="0"/>
              </a:rPr>
              <a:t>. 88(4):209-214, 2020. </a:t>
            </a:r>
            <a:endParaRPr lang="es-CL" sz="3000"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sz="1600" b="1" dirty="0">
              <a:latin typeface="Times New Roman" panose="02020603050405020304" pitchFamily="18" charset="0"/>
              <a:cs typeface="Times New Roman" panose="02020603050405020304" pitchFamily="18" charset="0"/>
            </a:endParaRPr>
          </a:p>
          <a:p>
            <a:pPr algn="just"/>
            <a:endParaRPr lang="en-CL" sz="1600" dirty="0">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F59281A6-ABE8-C97A-AB31-3659211506B0}"/>
              </a:ext>
            </a:extLst>
          </p:cNvPr>
          <p:cNvSpPr txBox="1"/>
          <p:nvPr/>
        </p:nvSpPr>
        <p:spPr>
          <a:xfrm>
            <a:off x="891251" y="520861"/>
            <a:ext cx="1689886" cy="369332"/>
          </a:xfrm>
          <a:prstGeom prst="rect">
            <a:avLst/>
          </a:prstGeom>
          <a:noFill/>
        </p:spPr>
        <p:txBody>
          <a:bodyPr wrap="none" rtlCol="0">
            <a:spAutoFit/>
          </a:bodyPr>
          <a:lstStyle/>
          <a:p>
            <a:r>
              <a:rPr lang="es-CL" sz="1800" dirty="0"/>
              <a:t>Reporte de caso</a:t>
            </a:r>
            <a:endParaRPr lang="es-CL" dirty="0"/>
          </a:p>
        </p:txBody>
      </p:sp>
    </p:spTree>
    <p:extLst>
      <p:ext uri="{BB962C8B-B14F-4D97-AF65-F5344CB8AC3E}">
        <p14:creationId xmlns:p14="http://schemas.microsoft.com/office/powerpoint/2010/main" val="3010335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A150F-FDFE-CCA7-0CDF-EFC3A399AFF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D34676D-2929-6A5F-E09E-A3C3083BF7D3}"/>
              </a:ext>
            </a:extLst>
          </p:cNvPr>
          <p:cNvSpPr>
            <a:spLocks noGrp="1"/>
          </p:cNvSpPr>
          <p:nvPr>
            <p:ph type="ctrTitle"/>
          </p:nvPr>
        </p:nvSpPr>
        <p:spPr>
          <a:xfrm>
            <a:off x="1876424" y="1122363"/>
            <a:ext cx="8791575" cy="1011237"/>
          </a:xfrm>
        </p:spPr>
        <p:txBody>
          <a:bodyPr>
            <a:normAutofit/>
          </a:bodyPr>
          <a:lstStyle/>
          <a:p>
            <a:r>
              <a:rPr lang="es-CL" sz="3200" b="1" dirty="0"/>
              <a:t>Reporte de caso</a:t>
            </a:r>
          </a:p>
        </p:txBody>
      </p:sp>
      <p:sp>
        <p:nvSpPr>
          <p:cNvPr id="3" name="Subtítulo 2">
            <a:extLst>
              <a:ext uri="{FF2B5EF4-FFF2-40B4-BE49-F238E27FC236}">
                <a16:creationId xmlns:a16="http://schemas.microsoft.com/office/drawing/2014/main" id="{93ABD8F9-AE72-3980-9A0A-73B0C3A192AA}"/>
              </a:ext>
            </a:extLst>
          </p:cNvPr>
          <p:cNvSpPr>
            <a:spLocks noGrp="1"/>
          </p:cNvSpPr>
          <p:nvPr>
            <p:ph type="subTitle" idx="1"/>
          </p:nvPr>
        </p:nvSpPr>
        <p:spPr>
          <a:xfrm>
            <a:off x="603850" y="2778127"/>
            <a:ext cx="10064150" cy="2858743"/>
          </a:xfrm>
        </p:spPr>
        <p:txBody>
          <a:bodyPr>
            <a:normAutofit fontScale="92500" lnSpcReduction="10000"/>
          </a:bodyPr>
          <a:lstStyle/>
          <a:p>
            <a:r>
              <a:rPr lang="es-ES" sz="2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Puentes miocárdicos;</a:t>
            </a:r>
          </a:p>
          <a:p>
            <a:r>
              <a:rPr lang="es-ES" sz="2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muerte súbita de un deportista amateur.</a:t>
            </a:r>
            <a:endParaRPr lang="es-CL" sz="2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endParaRPr lang="es-CL" dirty="0"/>
          </a:p>
          <a:p>
            <a:endParaRPr lang="es-CL" dirty="0"/>
          </a:p>
          <a:p>
            <a:endParaRPr lang="es-CL" b="1" dirty="0"/>
          </a:p>
          <a:p>
            <a:pPr>
              <a:lnSpc>
                <a:spcPct val="100000"/>
              </a:lnSpc>
              <a:spcBef>
                <a:spcPts val="0"/>
              </a:spcBef>
            </a:pPr>
            <a:r>
              <a:rPr lang="es-CL" b="1" dirty="0">
                <a:solidFill>
                  <a:schemeClr val="tx1"/>
                </a:solidFill>
              </a:rPr>
              <a:t>Óscar Inzunza </a:t>
            </a:r>
          </a:p>
          <a:p>
            <a:pPr>
              <a:lnSpc>
                <a:spcPct val="100000"/>
              </a:lnSpc>
              <a:spcBef>
                <a:spcPts val="0"/>
              </a:spcBef>
            </a:pPr>
            <a:r>
              <a:rPr lang="es-CL" b="1" dirty="0">
                <a:solidFill>
                  <a:schemeClr val="tx1"/>
                </a:solidFill>
              </a:rPr>
              <a:t>Emilio farfán</a:t>
            </a:r>
          </a:p>
          <a:p>
            <a:endParaRPr lang="es-CL" dirty="0">
              <a:solidFill>
                <a:schemeClr val="tx1"/>
              </a:solidFill>
            </a:endParaRPr>
          </a:p>
          <a:p>
            <a:endParaRPr lang="es-CL" dirty="0">
              <a:solidFill>
                <a:schemeClr val="tx1"/>
              </a:solidFill>
            </a:endParaRPr>
          </a:p>
        </p:txBody>
      </p:sp>
      <p:pic>
        <p:nvPicPr>
          <p:cNvPr id="5" name="Imagen 2">
            <a:extLst>
              <a:ext uri="{FF2B5EF4-FFF2-40B4-BE49-F238E27FC236}">
                <a16:creationId xmlns:a16="http://schemas.microsoft.com/office/drawing/2014/main" id="{5DDBB727-4093-3A49-6F8E-DA27422BDB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188" y="301868"/>
            <a:ext cx="4975841" cy="62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05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6B245A2-478F-E5DC-BA88-FF1903013366}"/>
              </a:ext>
            </a:extLst>
          </p:cNvPr>
          <p:cNvSpPr>
            <a:spLocks noGrp="1"/>
          </p:cNvSpPr>
          <p:nvPr>
            <p:ph type="title"/>
          </p:nvPr>
        </p:nvSpPr>
        <p:spPr>
          <a:xfrm>
            <a:off x="576943" y="618518"/>
            <a:ext cx="10470468" cy="840168"/>
          </a:xfrm>
        </p:spPr>
        <p:txBody>
          <a:bodyPr>
            <a:normAutofit/>
          </a:bodyPr>
          <a:lstStyle/>
          <a:p>
            <a:r>
              <a:rPr lang="es-CL" sz="2000" b="1" dirty="0"/>
              <a:t>Reporte de caso</a:t>
            </a:r>
          </a:p>
        </p:txBody>
      </p:sp>
      <p:sp>
        <p:nvSpPr>
          <p:cNvPr id="5" name="Marcador de contenido 4">
            <a:extLst>
              <a:ext uri="{FF2B5EF4-FFF2-40B4-BE49-F238E27FC236}">
                <a16:creationId xmlns:a16="http://schemas.microsoft.com/office/drawing/2014/main" id="{528D4C7D-E7E2-B458-7EA0-6EBB96FD6DCB}"/>
              </a:ext>
            </a:extLst>
          </p:cNvPr>
          <p:cNvSpPr>
            <a:spLocks noGrp="1"/>
          </p:cNvSpPr>
          <p:nvPr>
            <p:ph sz="half" idx="1"/>
          </p:nvPr>
        </p:nvSpPr>
        <p:spPr>
          <a:xfrm>
            <a:off x="337458" y="1588044"/>
            <a:ext cx="4796245" cy="4651438"/>
          </a:xfrm>
        </p:spPr>
        <p:txBody>
          <a:bodyPr>
            <a:normAutofit/>
          </a:bodyPr>
          <a:lstStyle/>
          <a:p>
            <a:pPr algn="just"/>
            <a:r>
              <a:rPr lang="es-ES" b="1" kern="100" dirty="0">
                <a:latin typeface="Aptos" panose="020B0004020202020204" pitchFamily="34" charset="0"/>
                <a:ea typeface="Aptos" panose="020B0004020202020204" pitchFamily="34" charset="0"/>
                <a:cs typeface="Times New Roman" panose="02020603050405020304" pitchFamily="18" charset="0"/>
              </a:rPr>
              <a:t>11</a:t>
            </a:r>
            <a:r>
              <a:rPr lang="es-ES" b="1" kern="100" dirty="0">
                <a:effectLst/>
                <a:latin typeface="Aptos" panose="020B0004020202020204" pitchFamily="34" charset="0"/>
                <a:ea typeface="Aptos" panose="020B0004020202020204" pitchFamily="34" charset="0"/>
                <a:cs typeface="Times New Roman" panose="02020603050405020304" pitchFamily="18" charset="0"/>
              </a:rPr>
              <a:t>/05/2014</a:t>
            </a:r>
            <a:r>
              <a:rPr lang="es-ES" b="1" kern="100" dirty="0">
                <a:latin typeface="Aptos" panose="020B0004020202020204" pitchFamily="34" charset="0"/>
                <a:ea typeface="Aptos" panose="020B0004020202020204" pitchFamily="34" charset="0"/>
                <a:cs typeface="Times New Roman" panose="02020603050405020304" pitchFamily="18" charset="0"/>
              </a:rPr>
              <a:t>. 11:50 am</a:t>
            </a:r>
          </a:p>
          <a:p>
            <a:pPr marL="0" indent="0" algn="just">
              <a:buNone/>
            </a:pPr>
            <a:r>
              <a:rPr lang="es-ES" b="1" i="1" kern="100" dirty="0">
                <a:effectLst/>
                <a:latin typeface="Aptos" panose="020B0004020202020204" pitchFamily="34" charset="0"/>
                <a:ea typeface="Aptos" panose="020B0004020202020204" pitchFamily="34" charset="0"/>
                <a:cs typeface="Times New Roman" panose="02020603050405020304" pitchFamily="18" charset="0"/>
              </a:rPr>
              <a:t>En el segundo tiempo de un disputado partido de futbol, un defensor del club deportivo Peñarol de Pitalito se desploma súbitamente, sin mediación alguna de un defensor del equipo contrario. </a:t>
            </a:r>
            <a:endParaRPr lang="es-CL"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es-ES" kern="100" dirty="0">
                <a:effectLst/>
                <a:latin typeface="Aptos" panose="020B0004020202020204" pitchFamily="34" charset="0"/>
                <a:ea typeface="Aptos" panose="020B0004020202020204" pitchFamily="34" charset="0"/>
                <a:cs typeface="Times New Roman" panose="02020603050405020304" pitchFamily="18" charset="0"/>
              </a:rPr>
              <a:t> </a:t>
            </a:r>
            <a:endParaRPr lang="es-CL"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Imagen 2">
            <a:extLst>
              <a:ext uri="{FF2B5EF4-FFF2-40B4-BE49-F238E27FC236}">
                <a16:creationId xmlns:a16="http://schemas.microsoft.com/office/drawing/2014/main" id="{2B106879-1D8D-FAE8-FD9D-036B49481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2897" y="163853"/>
            <a:ext cx="882477" cy="110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Marcador de contenido 6">
            <a:extLst>
              <a:ext uri="{FF2B5EF4-FFF2-40B4-BE49-F238E27FC236}">
                <a16:creationId xmlns:a16="http://schemas.microsoft.com/office/drawing/2014/main" id="{2D50C85B-F5DE-588A-EDEF-A42D6FF4A986}"/>
              </a:ext>
            </a:extLst>
          </p:cNvPr>
          <p:cNvPicPr>
            <a:picLocks noGrp="1" noChangeAspect="1"/>
          </p:cNvPicPr>
          <p:nvPr>
            <p:ph sz="half" idx="2"/>
          </p:nvPr>
        </p:nvPicPr>
        <p:blipFill>
          <a:blip r:embed="rId3"/>
          <a:stretch>
            <a:fillRect/>
          </a:stretch>
        </p:blipFill>
        <p:spPr>
          <a:xfrm>
            <a:off x="6319258" y="1873823"/>
            <a:ext cx="5370662" cy="3560326"/>
          </a:xfrm>
        </p:spPr>
      </p:pic>
    </p:spTree>
    <p:extLst>
      <p:ext uri="{BB962C8B-B14F-4D97-AF65-F5344CB8AC3E}">
        <p14:creationId xmlns:p14="http://schemas.microsoft.com/office/powerpoint/2010/main" val="219415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ADD0D-BF33-3398-8DBF-BA481269BAB1}"/>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D6652A6A-154A-DC7B-F92C-A3C1B2976FCB}"/>
              </a:ext>
            </a:extLst>
          </p:cNvPr>
          <p:cNvSpPr>
            <a:spLocks noGrp="1"/>
          </p:cNvSpPr>
          <p:nvPr>
            <p:ph type="title"/>
          </p:nvPr>
        </p:nvSpPr>
        <p:spPr>
          <a:xfrm>
            <a:off x="576943" y="618518"/>
            <a:ext cx="10470468" cy="840168"/>
          </a:xfrm>
        </p:spPr>
        <p:txBody>
          <a:bodyPr>
            <a:normAutofit/>
          </a:bodyPr>
          <a:lstStyle/>
          <a:p>
            <a:r>
              <a:rPr lang="es-CL" sz="2000" b="1" dirty="0"/>
              <a:t>Reporte de caso</a:t>
            </a:r>
          </a:p>
        </p:txBody>
      </p:sp>
      <p:sp>
        <p:nvSpPr>
          <p:cNvPr id="5" name="Marcador de contenido 4">
            <a:extLst>
              <a:ext uri="{FF2B5EF4-FFF2-40B4-BE49-F238E27FC236}">
                <a16:creationId xmlns:a16="http://schemas.microsoft.com/office/drawing/2014/main" id="{92E6D487-0CAB-00A9-A1A8-3578A701FB27}"/>
              </a:ext>
            </a:extLst>
          </p:cNvPr>
          <p:cNvSpPr>
            <a:spLocks noGrp="1"/>
          </p:cNvSpPr>
          <p:nvPr>
            <p:ph sz="half" idx="1"/>
          </p:nvPr>
        </p:nvSpPr>
        <p:spPr>
          <a:xfrm>
            <a:off x="337458" y="1588044"/>
            <a:ext cx="5384073" cy="4878070"/>
          </a:xfrm>
        </p:spPr>
        <p:txBody>
          <a:bodyPr>
            <a:normAutofit/>
          </a:bodyPr>
          <a:lstStyle/>
          <a:p>
            <a:pPr algn="just"/>
            <a:r>
              <a:rPr lang="es-ES" b="1" kern="100" dirty="0">
                <a:latin typeface="Aptos" panose="020B0004020202020204" pitchFamily="34" charset="0"/>
                <a:ea typeface="Aptos" panose="020B0004020202020204" pitchFamily="34" charset="0"/>
                <a:cs typeface="Times New Roman" panose="02020603050405020304" pitchFamily="18" charset="0"/>
              </a:rPr>
              <a:t>11</a:t>
            </a:r>
            <a:r>
              <a:rPr lang="es-ES" b="1" kern="100" dirty="0">
                <a:effectLst/>
                <a:latin typeface="Aptos" panose="020B0004020202020204" pitchFamily="34" charset="0"/>
                <a:ea typeface="Aptos" panose="020B0004020202020204" pitchFamily="34" charset="0"/>
                <a:cs typeface="Times New Roman" panose="02020603050405020304" pitchFamily="18" charset="0"/>
              </a:rPr>
              <a:t>/05/2014</a:t>
            </a:r>
            <a:r>
              <a:rPr lang="es-ES" b="1" kern="100" dirty="0">
                <a:latin typeface="Aptos" panose="020B0004020202020204" pitchFamily="34" charset="0"/>
                <a:ea typeface="Aptos" panose="020B0004020202020204" pitchFamily="34" charset="0"/>
                <a:cs typeface="Times New Roman" panose="02020603050405020304" pitchFamily="18" charset="0"/>
              </a:rPr>
              <a:t>. 11:51 am</a:t>
            </a:r>
            <a:endParaRPr lang="es-ES"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s-ES" b="1" i="1" kern="100" dirty="0">
                <a:effectLst/>
                <a:latin typeface="Aptos" panose="020B0004020202020204" pitchFamily="34" charset="0"/>
                <a:ea typeface="Aptos" panose="020B0004020202020204" pitchFamily="34" charset="0"/>
                <a:cs typeface="Times New Roman" panose="02020603050405020304" pitchFamily="18" charset="0"/>
              </a:rPr>
              <a:t>El jugador afectado es atendido por el equipo de paramédicos que acompañan al </a:t>
            </a:r>
            <a:r>
              <a:rPr lang="es-ES" b="1" i="1" kern="100" dirty="0">
                <a:latin typeface="Aptos" panose="020B0004020202020204" pitchFamily="34" charset="0"/>
                <a:ea typeface="Aptos" panose="020B0004020202020204" pitchFamily="34" charset="0"/>
                <a:cs typeface="Times New Roman" panose="02020603050405020304" pitchFamily="18" charset="0"/>
              </a:rPr>
              <a:t>club</a:t>
            </a:r>
            <a:r>
              <a:rPr lang="es-ES" b="1" i="1" kern="100" dirty="0">
                <a:effectLst/>
                <a:latin typeface="Aptos" panose="020B0004020202020204" pitchFamily="34" charset="0"/>
                <a:ea typeface="Aptos" panose="020B0004020202020204" pitchFamily="34" charset="0"/>
                <a:cs typeface="Times New Roman" panose="02020603050405020304" pitchFamily="18" charset="0"/>
              </a:rPr>
              <a:t>, quienes detectan pulso irregular; comienzan de inmediato la RCP, y se llama al número de emergencias médicas locales 125.</a:t>
            </a:r>
            <a:endParaRPr lang="es-CL"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es-ES" kern="100" dirty="0">
                <a:effectLst/>
                <a:latin typeface="Aptos" panose="020B0004020202020204" pitchFamily="34" charset="0"/>
                <a:ea typeface="Aptos" panose="020B0004020202020204" pitchFamily="34" charset="0"/>
                <a:cs typeface="Times New Roman" panose="02020603050405020304" pitchFamily="18" charset="0"/>
              </a:rPr>
              <a:t> </a:t>
            </a:r>
            <a:endParaRPr lang="es-CL"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Imagen 2">
            <a:extLst>
              <a:ext uri="{FF2B5EF4-FFF2-40B4-BE49-F238E27FC236}">
                <a16:creationId xmlns:a16="http://schemas.microsoft.com/office/drawing/2014/main" id="{65AE036B-ABDF-0E30-7B4A-CE8AA3D5C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2897" y="163853"/>
            <a:ext cx="882477" cy="110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Marcador de contenido 12">
            <a:extLst>
              <a:ext uri="{FF2B5EF4-FFF2-40B4-BE49-F238E27FC236}">
                <a16:creationId xmlns:a16="http://schemas.microsoft.com/office/drawing/2014/main" id="{59282696-A019-230D-9C2C-250728F35C36}"/>
              </a:ext>
            </a:extLst>
          </p:cNvPr>
          <p:cNvPicPr>
            <a:picLocks noGrp="1" noChangeAspect="1"/>
          </p:cNvPicPr>
          <p:nvPr>
            <p:ph sz="half" idx="2"/>
          </p:nvPr>
        </p:nvPicPr>
        <p:blipFill>
          <a:blip r:embed="rId3"/>
          <a:stretch>
            <a:fillRect/>
          </a:stretch>
        </p:blipFill>
        <p:spPr>
          <a:xfrm>
            <a:off x="6418698" y="1458685"/>
            <a:ext cx="4867611" cy="3680389"/>
          </a:xfrm>
        </p:spPr>
      </p:pic>
    </p:spTree>
    <p:extLst>
      <p:ext uri="{BB962C8B-B14F-4D97-AF65-F5344CB8AC3E}">
        <p14:creationId xmlns:p14="http://schemas.microsoft.com/office/powerpoint/2010/main" val="540678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42A0-96EA-7923-B06F-95F59C8ECBF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0461757C-4AB6-8985-14BB-45951C07776F}"/>
              </a:ext>
            </a:extLst>
          </p:cNvPr>
          <p:cNvSpPr>
            <a:spLocks noGrp="1"/>
          </p:cNvSpPr>
          <p:nvPr>
            <p:ph type="title"/>
          </p:nvPr>
        </p:nvSpPr>
        <p:spPr>
          <a:xfrm>
            <a:off x="576943" y="618518"/>
            <a:ext cx="10470468" cy="840168"/>
          </a:xfrm>
        </p:spPr>
        <p:txBody>
          <a:bodyPr>
            <a:normAutofit/>
          </a:bodyPr>
          <a:lstStyle/>
          <a:p>
            <a:r>
              <a:rPr lang="es-CL" sz="2000" dirty="0"/>
              <a:t>Reporte de caso</a:t>
            </a:r>
          </a:p>
        </p:txBody>
      </p:sp>
      <p:sp>
        <p:nvSpPr>
          <p:cNvPr id="5" name="Marcador de contenido 4">
            <a:extLst>
              <a:ext uri="{FF2B5EF4-FFF2-40B4-BE49-F238E27FC236}">
                <a16:creationId xmlns:a16="http://schemas.microsoft.com/office/drawing/2014/main" id="{83240D51-8543-26EC-61D6-762223C50BB6}"/>
              </a:ext>
            </a:extLst>
          </p:cNvPr>
          <p:cNvSpPr>
            <a:spLocks noGrp="1"/>
          </p:cNvSpPr>
          <p:nvPr>
            <p:ph sz="half" idx="1"/>
          </p:nvPr>
        </p:nvSpPr>
        <p:spPr>
          <a:xfrm>
            <a:off x="143691" y="1588043"/>
            <a:ext cx="6139543" cy="5008699"/>
          </a:xfrm>
        </p:spPr>
        <p:txBody>
          <a:bodyPr>
            <a:normAutofit lnSpcReduction="10000"/>
          </a:bodyPr>
          <a:lstStyle/>
          <a:p>
            <a:pPr algn="just"/>
            <a:r>
              <a:rPr lang="es-ES" b="1" kern="100" dirty="0">
                <a:latin typeface="Aptos" panose="020B0004020202020204" pitchFamily="34" charset="0"/>
                <a:ea typeface="Aptos" panose="020B0004020202020204" pitchFamily="34" charset="0"/>
                <a:cs typeface="Times New Roman" panose="02020603050405020304" pitchFamily="18" charset="0"/>
              </a:rPr>
              <a:t>11</a:t>
            </a:r>
            <a:r>
              <a:rPr lang="es-ES" b="1" kern="100" dirty="0">
                <a:effectLst/>
                <a:latin typeface="Aptos" panose="020B0004020202020204" pitchFamily="34" charset="0"/>
                <a:ea typeface="Aptos" panose="020B0004020202020204" pitchFamily="34" charset="0"/>
                <a:cs typeface="Times New Roman" panose="02020603050405020304" pitchFamily="18" charset="0"/>
              </a:rPr>
              <a:t>/05/2014</a:t>
            </a:r>
            <a:r>
              <a:rPr lang="es-ES" b="1" kern="100" dirty="0">
                <a:latin typeface="Aptos" panose="020B0004020202020204" pitchFamily="34" charset="0"/>
                <a:ea typeface="Aptos" panose="020B0004020202020204" pitchFamily="34" charset="0"/>
                <a:cs typeface="Times New Roman" panose="02020603050405020304" pitchFamily="18" charset="0"/>
              </a:rPr>
              <a:t>. 11:58 am</a:t>
            </a:r>
            <a:endParaRPr lang="es-ES"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s-ES" b="1" i="1" kern="100" dirty="0">
                <a:effectLst/>
                <a:latin typeface="Aptos" panose="020B0004020202020204" pitchFamily="34" charset="0"/>
                <a:ea typeface="Aptos" panose="020B0004020202020204" pitchFamily="34" charset="0"/>
                <a:cs typeface="Times New Roman" panose="02020603050405020304" pitchFamily="18" charset="0"/>
              </a:rPr>
              <a:t>En un tiempo de 8 minutos la ambulancia del Cuerpo de Bomberos Voluntarios de Pitalito llega al campo de futbol. El equipo de urgencias mantiene la RCP, monitorizando al paciente durante otros 30 minutos. </a:t>
            </a:r>
          </a:p>
          <a:p>
            <a:pPr algn="just"/>
            <a:r>
              <a:rPr lang="es-ES" b="1" i="1" kern="100" dirty="0">
                <a:effectLst/>
                <a:latin typeface="Aptos" panose="020B0004020202020204" pitchFamily="34" charset="0"/>
                <a:ea typeface="Aptos" panose="020B0004020202020204" pitchFamily="34" charset="0"/>
                <a:cs typeface="Times New Roman" panose="02020603050405020304" pitchFamily="18" charset="0"/>
              </a:rPr>
              <a:t>A los 40 minutos de iniciada la emergencia médica, el paciente es declarado muerto.</a:t>
            </a:r>
            <a:endParaRPr lang="es-CL"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es-ES" kern="100" dirty="0">
                <a:effectLst/>
                <a:latin typeface="Aptos" panose="020B0004020202020204" pitchFamily="34" charset="0"/>
                <a:ea typeface="Aptos" panose="020B0004020202020204" pitchFamily="34" charset="0"/>
                <a:cs typeface="Times New Roman" panose="02020603050405020304" pitchFamily="18" charset="0"/>
              </a:rPr>
              <a:t> </a:t>
            </a:r>
            <a:endParaRPr lang="es-CL"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Imagen 2">
            <a:extLst>
              <a:ext uri="{FF2B5EF4-FFF2-40B4-BE49-F238E27FC236}">
                <a16:creationId xmlns:a16="http://schemas.microsoft.com/office/drawing/2014/main" id="{393DD2CD-3660-1D6C-6F2D-69743D28F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2897" y="163853"/>
            <a:ext cx="882477" cy="110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Marcador de contenido 6">
            <a:extLst>
              <a:ext uri="{FF2B5EF4-FFF2-40B4-BE49-F238E27FC236}">
                <a16:creationId xmlns:a16="http://schemas.microsoft.com/office/drawing/2014/main" id="{E578586B-D85F-7D58-4D7F-7867BC23A531}"/>
              </a:ext>
            </a:extLst>
          </p:cNvPr>
          <p:cNvPicPr>
            <a:picLocks noGrp="1" noChangeAspect="1"/>
          </p:cNvPicPr>
          <p:nvPr>
            <p:ph sz="half" idx="2"/>
          </p:nvPr>
        </p:nvPicPr>
        <p:blipFill>
          <a:blip r:embed="rId3"/>
          <a:stretch>
            <a:fillRect/>
          </a:stretch>
        </p:blipFill>
        <p:spPr>
          <a:xfrm>
            <a:off x="6837890" y="2094767"/>
            <a:ext cx="5147484" cy="4018650"/>
          </a:xfrm>
        </p:spPr>
      </p:pic>
    </p:spTree>
    <p:extLst>
      <p:ext uri="{BB962C8B-B14F-4D97-AF65-F5344CB8AC3E}">
        <p14:creationId xmlns:p14="http://schemas.microsoft.com/office/powerpoint/2010/main" val="258924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3E44A-A756-BD61-7F80-91ED4A359C89}"/>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56B78B08-B90E-F969-8EC5-66D04E35B554}"/>
              </a:ext>
            </a:extLst>
          </p:cNvPr>
          <p:cNvSpPr>
            <a:spLocks noGrp="1"/>
          </p:cNvSpPr>
          <p:nvPr>
            <p:ph type="title"/>
          </p:nvPr>
        </p:nvSpPr>
        <p:spPr>
          <a:xfrm>
            <a:off x="576943" y="618518"/>
            <a:ext cx="10470468" cy="840168"/>
          </a:xfrm>
        </p:spPr>
        <p:txBody>
          <a:bodyPr>
            <a:normAutofit/>
          </a:bodyPr>
          <a:lstStyle/>
          <a:p>
            <a:r>
              <a:rPr lang="es-CL" sz="2000" b="1" dirty="0"/>
              <a:t>Reporte de caso</a:t>
            </a:r>
          </a:p>
        </p:txBody>
      </p:sp>
      <p:sp>
        <p:nvSpPr>
          <p:cNvPr id="5" name="Marcador de contenido 4">
            <a:extLst>
              <a:ext uri="{FF2B5EF4-FFF2-40B4-BE49-F238E27FC236}">
                <a16:creationId xmlns:a16="http://schemas.microsoft.com/office/drawing/2014/main" id="{DD51B65F-F4F3-3E31-6012-17E6BC79446D}"/>
              </a:ext>
            </a:extLst>
          </p:cNvPr>
          <p:cNvSpPr>
            <a:spLocks noGrp="1"/>
          </p:cNvSpPr>
          <p:nvPr>
            <p:ph sz="half" idx="1"/>
          </p:nvPr>
        </p:nvSpPr>
        <p:spPr>
          <a:xfrm>
            <a:off x="143691" y="1273061"/>
            <a:ext cx="6270172" cy="5584939"/>
          </a:xfrm>
        </p:spPr>
        <p:txBody>
          <a:bodyPr>
            <a:normAutofit/>
          </a:bodyPr>
          <a:lstStyle/>
          <a:p>
            <a:pPr algn="just"/>
            <a:r>
              <a:rPr lang="es-ES" b="1" kern="100" dirty="0">
                <a:latin typeface="Aptos" panose="020B0004020202020204" pitchFamily="34" charset="0"/>
                <a:ea typeface="Aptos" panose="020B0004020202020204" pitchFamily="34" charset="0"/>
                <a:cs typeface="Times New Roman" panose="02020603050405020304" pitchFamily="18" charset="0"/>
              </a:rPr>
              <a:t>11</a:t>
            </a:r>
            <a:r>
              <a:rPr lang="es-ES" b="1" kern="100" dirty="0">
                <a:effectLst/>
                <a:latin typeface="Aptos" panose="020B0004020202020204" pitchFamily="34" charset="0"/>
                <a:ea typeface="Aptos" panose="020B0004020202020204" pitchFamily="34" charset="0"/>
                <a:cs typeface="Times New Roman" panose="02020603050405020304" pitchFamily="18" charset="0"/>
              </a:rPr>
              <a:t>/05/2014</a:t>
            </a:r>
            <a:r>
              <a:rPr lang="es-ES" b="1" kern="100" dirty="0">
                <a:latin typeface="Aptos" panose="020B0004020202020204" pitchFamily="34" charset="0"/>
                <a:ea typeface="Aptos" panose="020B0004020202020204" pitchFamily="34" charset="0"/>
                <a:cs typeface="Times New Roman" panose="02020603050405020304" pitchFamily="18" charset="0"/>
              </a:rPr>
              <a:t>. 12:30 pm</a:t>
            </a:r>
            <a:endParaRPr lang="es-ES"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s-ES" b="1" i="1" kern="100" dirty="0">
                <a:effectLst/>
                <a:latin typeface="Aptos" panose="020B0004020202020204" pitchFamily="34" charset="0"/>
                <a:ea typeface="Aptos" panose="020B0004020202020204" pitchFamily="34" charset="0"/>
                <a:cs typeface="Times New Roman" panose="02020603050405020304" pitchFamily="18" charset="0"/>
              </a:rPr>
              <a:t>Según sus padres, el paciente llevaba una vida normal; fumador y bebedor social, no tenía antecedentes de ninguna enfermedad importante, como dolor torácico, disnea, arritmias ni otros síntomas de cardiopatía; no se reportó ninguna otra muerte súbita en su familia.</a:t>
            </a:r>
            <a:endParaRPr lang="es-CL"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s-ES" b="1" i="1" kern="100" dirty="0">
                <a:effectLst/>
                <a:latin typeface="Aptos" panose="020B0004020202020204" pitchFamily="34" charset="0"/>
                <a:ea typeface="Aptos" panose="020B0004020202020204" pitchFamily="34" charset="0"/>
                <a:cs typeface="Times New Roman" panose="02020603050405020304" pitchFamily="18" charset="0"/>
              </a:rPr>
              <a:t>El occiso es derivado al Servicio Médico Legal para practicar la autopsia de rigor.</a:t>
            </a:r>
            <a:endParaRPr lang="es-CL"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es-ES" kern="100" dirty="0">
                <a:effectLst/>
                <a:latin typeface="Aptos" panose="020B0004020202020204" pitchFamily="34" charset="0"/>
                <a:ea typeface="Aptos" panose="020B0004020202020204" pitchFamily="34" charset="0"/>
                <a:cs typeface="Times New Roman" panose="02020603050405020304" pitchFamily="18" charset="0"/>
              </a:rPr>
              <a:t> </a:t>
            </a:r>
            <a:endParaRPr lang="es-CL"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Imagen 2">
            <a:extLst>
              <a:ext uri="{FF2B5EF4-FFF2-40B4-BE49-F238E27FC236}">
                <a16:creationId xmlns:a16="http://schemas.microsoft.com/office/drawing/2014/main" id="{19071B52-6922-AEF3-CFD9-98571DED0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2897" y="163853"/>
            <a:ext cx="882477" cy="110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Marcador de contenido 7">
            <a:extLst>
              <a:ext uri="{FF2B5EF4-FFF2-40B4-BE49-F238E27FC236}">
                <a16:creationId xmlns:a16="http://schemas.microsoft.com/office/drawing/2014/main" id="{96A1D44B-F30E-5AAF-4B6A-E2777A591A10}"/>
              </a:ext>
            </a:extLst>
          </p:cNvPr>
          <p:cNvPicPr>
            <a:picLocks noGrp="1" noChangeAspect="1"/>
          </p:cNvPicPr>
          <p:nvPr>
            <p:ph sz="half" idx="2"/>
          </p:nvPr>
        </p:nvPicPr>
        <p:blipFill>
          <a:blip r:embed="rId3"/>
          <a:stretch>
            <a:fillRect/>
          </a:stretch>
        </p:blipFill>
        <p:spPr>
          <a:xfrm>
            <a:off x="6942909" y="2275851"/>
            <a:ext cx="4875213" cy="2731339"/>
          </a:xfrm>
        </p:spPr>
      </p:pic>
      <p:sp>
        <p:nvSpPr>
          <p:cNvPr id="10" name="CuadroTexto 9">
            <a:extLst>
              <a:ext uri="{FF2B5EF4-FFF2-40B4-BE49-F238E27FC236}">
                <a16:creationId xmlns:a16="http://schemas.microsoft.com/office/drawing/2014/main" id="{CEDB74DC-E3A9-D955-1A1B-82F4A6280C45}"/>
              </a:ext>
            </a:extLst>
          </p:cNvPr>
          <p:cNvSpPr txBox="1"/>
          <p:nvPr/>
        </p:nvSpPr>
        <p:spPr>
          <a:xfrm>
            <a:off x="7608498" y="6142008"/>
            <a:ext cx="4504759" cy="307777"/>
          </a:xfrm>
          <a:prstGeom prst="rect">
            <a:avLst/>
          </a:prstGeom>
          <a:noFill/>
        </p:spPr>
        <p:txBody>
          <a:bodyPr wrap="none" rtlCol="0">
            <a:spAutoFit/>
          </a:bodyPr>
          <a:lstStyle/>
          <a:p>
            <a:r>
              <a:rPr lang="es-CL" sz="1400" b="0" i="1" dirty="0" err="1">
                <a:effectLst/>
                <a:latin typeface="Open Sans" panose="020B0606030504020204" pitchFamily="34" charset="0"/>
              </a:rPr>
              <a:t>Zerbo</a:t>
            </a:r>
            <a:r>
              <a:rPr lang="es-CL" sz="1400" b="0" i="1" dirty="0">
                <a:effectLst/>
                <a:latin typeface="Open Sans" panose="020B0606030504020204" pitchFamily="34" charset="0"/>
              </a:rPr>
              <a:t> et al. Medico-Legal </a:t>
            </a:r>
            <a:r>
              <a:rPr lang="es-CL" sz="1400" b="0" i="1" dirty="0" err="1">
                <a:effectLst/>
                <a:latin typeface="Open Sans" panose="020B0606030504020204" pitchFamily="34" charset="0"/>
              </a:rPr>
              <a:t>Journal</a:t>
            </a:r>
            <a:r>
              <a:rPr lang="es-CL" sz="1400" b="0" i="0" dirty="0">
                <a:effectLst/>
                <a:latin typeface="Open Sans" panose="020B0606030504020204" pitchFamily="34" charset="0"/>
              </a:rPr>
              <a:t>. 2020;88(4):209-214</a:t>
            </a:r>
            <a:endParaRPr lang="es-CL" sz="1400" dirty="0"/>
          </a:p>
        </p:txBody>
      </p:sp>
    </p:spTree>
    <p:extLst>
      <p:ext uri="{BB962C8B-B14F-4D97-AF65-F5344CB8AC3E}">
        <p14:creationId xmlns:p14="http://schemas.microsoft.com/office/powerpoint/2010/main" val="1154777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7BBD9-E747-44E9-25EE-F38200CBEA97}"/>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0BC25D3F-E193-1497-3401-A13610D9DEB6}"/>
              </a:ext>
            </a:extLst>
          </p:cNvPr>
          <p:cNvSpPr>
            <a:spLocks noGrp="1"/>
          </p:cNvSpPr>
          <p:nvPr>
            <p:ph type="title"/>
          </p:nvPr>
        </p:nvSpPr>
        <p:spPr>
          <a:xfrm>
            <a:off x="576943" y="618518"/>
            <a:ext cx="10470468" cy="840168"/>
          </a:xfrm>
        </p:spPr>
        <p:txBody>
          <a:bodyPr>
            <a:normAutofit/>
          </a:bodyPr>
          <a:lstStyle/>
          <a:p>
            <a:r>
              <a:rPr lang="es-CL" sz="2000" b="1" dirty="0"/>
              <a:t>Reporte de caso</a:t>
            </a:r>
          </a:p>
        </p:txBody>
      </p:sp>
      <p:sp>
        <p:nvSpPr>
          <p:cNvPr id="5" name="Marcador de contenido 4">
            <a:extLst>
              <a:ext uri="{FF2B5EF4-FFF2-40B4-BE49-F238E27FC236}">
                <a16:creationId xmlns:a16="http://schemas.microsoft.com/office/drawing/2014/main" id="{FD329951-5447-E381-C77C-9E8D0CB88088}"/>
              </a:ext>
            </a:extLst>
          </p:cNvPr>
          <p:cNvSpPr>
            <a:spLocks noGrp="1"/>
          </p:cNvSpPr>
          <p:nvPr>
            <p:ph sz="half" idx="1"/>
          </p:nvPr>
        </p:nvSpPr>
        <p:spPr>
          <a:xfrm>
            <a:off x="143691" y="1273061"/>
            <a:ext cx="6270172" cy="5584939"/>
          </a:xfrm>
        </p:spPr>
        <p:txBody>
          <a:bodyPr>
            <a:normAutofit/>
          </a:bodyPr>
          <a:lstStyle/>
          <a:p>
            <a:pPr algn="just"/>
            <a:endParaRPr lang="es-ES" b="1" i="1"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s-ES" b="1" i="1" kern="100" dirty="0">
                <a:effectLst/>
                <a:latin typeface="Aptos" panose="020B0004020202020204" pitchFamily="34" charset="0"/>
                <a:ea typeface="Aptos" panose="020B0004020202020204" pitchFamily="34" charset="0"/>
                <a:cs typeface="Times New Roman" panose="02020603050405020304" pitchFamily="18" charset="0"/>
              </a:rPr>
              <a:t>El reporte tanatológico señala: </a:t>
            </a:r>
            <a:endParaRPr lang="es-CL"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s-ES" b="1" i="1" kern="100" dirty="0">
                <a:effectLst/>
                <a:latin typeface="Aptos" panose="020B0004020202020204" pitchFamily="34" charset="0"/>
                <a:ea typeface="Aptos" panose="020B0004020202020204" pitchFamily="34" charset="0"/>
                <a:cs typeface="Times New Roman" panose="02020603050405020304" pitchFamily="18" charset="0"/>
              </a:rPr>
              <a:t>T.A.C.O., masculino, de 1,7 </a:t>
            </a:r>
            <a:r>
              <a:rPr lang="es-ES" b="1" i="1" kern="100" dirty="0" err="1">
                <a:effectLst/>
                <a:latin typeface="Aptos" panose="020B0004020202020204" pitchFamily="34" charset="0"/>
                <a:ea typeface="Aptos" panose="020B0004020202020204" pitchFamily="34" charset="0"/>
                <a:cs typeface="Times New Roman" panose="02020603050405020304" pitchFamily="18" charset="0"/>
              </a:rPr>
              <a:t>mt</a:t>
            </a:r>
            <a:r>
              <a:rPr lang="es-ES" b="1" i="1" kern="100" dirty="0">
                <a:effectLst/>
                <a:latin typeface="Aptos" panose="020B0004020202020204" pitchFamily="34" charset="0"/>
                <a:ea typeface="Aptos" panose="020B0004020202020204" pitchFamily="34" charset="0"/>
                <a:cs typeface="Times New Roman" panose="02020603050405020304" pitchFamily="18" charset="0"/>
              </a:rPr>
              <a:t> de altura y de </a:t>
            </a:r>
            <a:r>
              <a:rPr lang="es-ES" b="1" i="1" kern="100" dirty="0">
                <a:latin typeface="Aptos" panose="020B0004020202020204" pitchFamily="34" charset="0"/>
                <a:ea typeface="Aptos" panose="020B0004020202020204" pitchFamily="34" charset="0"/>
                <a:cs typeface="Times New Roman" panose="02020603050405020304" pitchFamily="18" charset="0"/>
              </a:rPr>
              <a:t>78</a:t>
            </a:r>
            <a:r>
              <a:rPr lang="es-ES" b="1" i="1" kern="100" dirty="0">
                <a:effectLst/>
                <a:latin typeface="Aptos" panose="020B0004020202020204" pitchFamily="34" charset="0"/>
                <a:ea typeface="Aptos" panose="020B0004020202020204" pitchFamily="34" charset="0"/>
                <a:cs typeface="Times New Roman" panose="02020603050405020304" pitchFamily="18" charset="0"/>
              </a:rPr>
              <a:t> kg de peso.</a:t>
            </a:r>
            <a:endParaRPr lang="es-CL"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s-ES" b="1" i="1" kern="100" dirty="0">
                <a:effectLst/>
                <a:latin typeface="Aptos" panose="020B0004020202020204" pitchFamily="34" charset="0"/>
                <a:ea typeface="Aptos" panose="020B0004020202020204" pitchFamily="34" charset="0"/>
                <a:cs typeface="Times New Roman" panose="02020603050405020304" pitchFamily="18" charset="0"/>
              </a:rPr>
              <a:t>Al examen macroscópico el corazón pesa 470 g, y se observa hipertrofia concéntrica asimétrica del ventrículo izquierdo.</a:t>
            </a:r>
            <a:endParaRPr lang="es-CL"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es-ES" kern="100" dirty="0">
                <a:effectLst/>
                <a:latin typeface="Aptos" panose="020B0004020202020204" pitchFamily="34" charset="0"/>
                <a:ea typeface="Aptos" panose="020B0004020202020204" pitchFamily="34" charset="0"/>
                <a:cs typeface="Times New Roman" panose="02020603050405020304" pitchFamily="18" charset="0"/>
              </a:rPr>
              <a:t> </a:t>
            </a:r>
            <a:endParaRPr lang="es-CL"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Imagen 2">
            <a:extLst>
              <a:ext uri="{FF2B5EF4-FFF2-40B4-BE49-F238E27FC236}">
                <a16:creationId xmlns:a16="http://schemas.microsoft.com/office/drawing/2014/main" id="{41B81DDA-5C3F-1EB8-9EC5-5714CC828F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2897" y="163853"/>
            <a:ext cx="882477" cy="110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Marcador de contenido 6">
            <a:extLst>
              <a:ext uri="{FF2B5EF4-FFF2-40B4-BE49-F238E27FC236}">
                <a16:creationId xmlns:a16="http://schemas.microsoft.com/office/drawing/2014/main" id="{C8AA00AA-203F-DFB6-B0A1-2E15B0F52DD1}"/>
              </a:ext>
            </a:extLst>
          </p:cNvPr>
          <p:cNvPicPr>
            <a:picLocks noGrp="1" noChangeAspect="1"/>
          </p:cNvPicPr>
          <p:nvPr>
            <p:ph sz="half" idx="2"/>
          </p:nvPr>
        </p:nvPicPr>
        <p:blipFill>
          <a:blip r:embed="rId3"/>
          <a:stretch>
            <a:fillRect/>
          </a:stretch>
        </p:blipFill>
        <p:spPr>
          <a:xfrm>
            <a:off x="6526163" y="1551548"/>
            <a:ext cx="4988504" cy="4239652"/>
          </a:xfrm>
        </p:spPr>
      </p:pic>
      <p:sp>
        <p:nvSpPr>
          <p:cNvPr id="10" name="CuadroTexto 9">
            <a:extLst>
              <a:ext uri="{FF2B5EF4-FFF2-40B4-BE49-F238E27FC236}">
                <a16:creationId xmlns:a16="http://schemas.microsoft.com/office/drawing/2014/main" id="{058CB098-5260-9711-B4DC-F73B14ECA9D3}"/>
              </a:ext>
            </a:extLst>
          </p:cNvPr>
          <p:cNvSpPr txBox="1"/>
          <p:nvPr/>
        </p:nvSpPr>
        <p:spPr>
          <a:xfrm>
            <a:off x="6526163" y="6314536"/>
            <a:ext cx="5665837" cy="584775"/>
          </a:xfrm>
          <a:prstGeom prst="rect">
            <a:avLst/>
          </a:prstGeom>
          <a:noFill/>
        </p:spPr>
        <p:txBody>
          <a:bodyPr wrap="square" rtlCol="0">
            <a:spAutoFit/>
          </a:bodyPr>
          <a:lstStyle/>
          <a:p>
            <a:r>
              <a:rPr lang="es-CL" sz="1400" b="0" i="1" dirty="0" err="1">
                <a:effectLst/>
                <a:latin typeface="Open Sans" panose="020B0606030504020204" pitchFamily="34" charset="0"/>
              </a:rPr>
              <a:t>Zerbo</a:t>
            </a:r>
            <a:r>
              <a:rPr lang="es-CL" sz="1400" b="0" i="1" dirty="0">
                <a:effectLst/>
                <a:latin typeface="Open Sans" panose="020B0606030504020204" pitchFamily="34" charset="0"/>
              </a:rPr>
              <a:t> et al. Medico-Legal </a:t>
            </a:r>
            <a:r>
              <a:rPr lang="es-CL" sz="1400" b="0" i="1" dirty="0" err="1">
                <a:effectLst/>
                <a:latin typeface="Open Sans" panose="020B0606030504020204" pitchFamily="34" charset="0"/>
              </a:rPr>
              <a:t>Journal</a:t>
            </a:r>
            <a:r>
              <a:rPr lang="es-CL" sz="1400" b="0" i="0" dirty="0">
                <a:effectLst/>
                <a:latin typeface="Open Sans" panose="020B0606030504020204" pitchFamily="34" charset="0"/>
              </a:rPr>
              <a:t>. 2020;88(4):209-214</a:t>
            </a:r>
            <a:endParaRPr lang="es-CL" sz="1400" dirty="0"/>
          </a:p>
          <a:p>
            <a:endParaRPr lang="es-CL" dirty="0"/>
          </a:p>
        </p:txBody>
      </p:sp>
    </p:spTree>
    <p:extLst>
      <p:ext uri="{BB962C8B-B14F-4D97-AF65-F5344CB8AC3E}">
        <p14:creationId xmlns:p14="http://schemas.microsoft.com/office/powerpoint/2010/main" val="250825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63FFD-FFAA-6262-8D44-9643547396EB}"/>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E057BDF0-AFC4-3C17-9D7D-A6F5B47AB82A}"/>
              </a:ext>
            </a:extLst>
          </p:cNvPr>
          <p:cNvSpPr>
            <a:spLocks noGrp="1"/>
          </p:cNvSpPr>
          <p:nvPr>
            <p:ph type="title"/>
          </p:nvPr>
        </p:nvSpPr>
        <p:spPr>
          <a:xfrm>
            <a:off x="576943" y="618518"/>
            <a:ext cx="10470468" cy="840168"/>
          </a:xfrm>
        </p:spPr>
        <p:txBody>
          <a:bodyPr>
            <a:normAutofit/>
          </a:bodyPr>
          <a:lstStyle/>
          <a:p>
            <a:r>
              <a:rPr lang="es-CL" sz="2000" b="1" dirty="0"/>
              <a:t>Reporte de caso</a:t>
            </a:r>
          </a:p>
        </p:txBody>
      </p:sp>
      <p:sp>
        <p:nvSpPr>
          <p:cNvPr id="5" name="Marcador de contenido 4">
            <a:extLst>
              <a:ext uri="{FF2B5EF4-FFF2-40B4-BE49-F238E27FC236}">
                <a16:creationId xmlns:a16="http://schemas.microsoft.com/office/drawing/2014/main" id="{37F11F46-1ED2-4B27-1CEA-E2E95DED8583}"/>
              </a:ext>
            </a:extLst>
          </p:cNvPr>
          <p:cNvSpPr>
            <a:spLocks noGrp="1"/>
          </p:cNvSpPr>
          <p:nvPr>
            <p:ph sz="half" idx="1"/>
          </p:nvPr>
        </p:nvSpPr>
        <p:spPr>
          <a:xfrm>
            <a:off x="0" y="1273061"/>
            <a:ext cx="6413863" cy="5584939"/>
          </a:xfrm>
        </p:spPr>
        <p:txBody>
          <a:bodyPr>
            <a:normAutofit fontScale="92500"/>
          </a:bodyPr>
          <a:lstStyle/>
          <a:p>
            <a:pPr algn="just"/>
            <a:r>
              <a:rPr lang="es-ES" b="1" i="1" kern="100" dirty="0">
                <a:effectLst/>
                <a:latin typeface="Aptos" panose="020B0004020202020204" pitchFamily="34" charset="0"/>
                <a:ea typeface="Aptos" panose="020B0004020202020204" pitchFamily="34" charset="0"/>
                <a:cs typeface="Times New Roman" panose="02020603050405020304" pitchFamily="18" charset="0"/>
              </a:rPr>
              <a:t>Para el examen mesoscópico del corazón se realizan cortes lamelares perpendiculares al eje del árbol vascular coronario. Se observa un curso intramural de la arteria descendente anterior, “puente miocárdico” que se origina a 2 cm del origen de la arteria en la coronaria izquierda. El puente miocárdico mide 20 mm de largo y 5 mm de grosor. </a:t>
            </a:r>
          </a:p>
          <a:p>
            <a:pPr algn="just"/>
            <a:r>
              <a:rPr lang="es-ES" b="1" i="1" kern="100" dirty="0">
                <a:effectLst/>
                <a:latin typeface="Aptos" panose="020B0004020202020204" pitchFamily="34" charset="0"/>
                <a:ea typeface="Aptos" panose="020B0004020202020204" pitchFamily="34" charset="0"/>
                <a:cs typeface="Times New Roman" panose="02020603050405020304" pitchFamily="18" charset="0"/>
              </a:rPr>
              <a:t>Macroscópicamente, los otros órganos no mostraron ninguna anormalidad significativa. Se observa abundante </a:t>
            </a:r>
            <a:r>
              <a:rPr lang="es-ES" b="1" i="1" kern="100">
                <a:effectLst/>
                <a:latin typeface="Aptos" panose="020B0004020202020204" pitchFamily="34" charset="0"/>
                <a:ea typeface="Aptos" panose="020B0004020202020204" pitchFamily="34" charset="0"/>
                <a:cs typeface="Times New Roman" panose="02020603050405020304" pitchFamily="18" charset="0"/>
              </a:rPr>
              <a:t>grasa visceral en el surco IVA</a:t>
            </a:r>
            <a:endParaRPr lang="es-CL"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es-ES" kern="100" dirty="0">
                <a:effectLst/>
                <a:latin typeface="Aptos" panose="020B0004020202020204" pitchFamily="34" charset="0"/>
                <a:ea typeface="Aptos" panose="020B0004020202020204" pitchFamily="34" charset="0"/>
                <a:cs typeface="Times New Roman" panose="02020603050405020304" pitchFamily="18" charset="0"/>
              </a:rPr>
              <a:t> </a:t>
            </a:r>
            <a:endParaRPr lang="es-CL"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Imagen 2">
            <a:extLst>
              <a:ext uri="{FF2B5EF4-FFF2-40B4-BE49-F238E27FC236}">
                <a16:creationId xmlns:a16="http://schemas.microsoft.com/office/drawing/2014/main" id="{DC5652F8-B286-415E-5DC3-D7C2027B5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2897" y="163853"/>
            <a:ext cx="882477" cy="110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Marcador de contenido 7">
            <a:extLst>
              <a:ext uri="{FF2B5EF4-FFF2-40B4-BE49-F238E27FC236}">
                <a16:creationId xmlns:a16="http://schemas.microsoft.com/office/drawing/2014/main" id="{0F93F8F9-7C31-B68D-332C-59B745356F6B}"/>
              </a:ext>
            </a:extLst>
          </p:cNvPr>
          <p:cNvPicPr>
            <a:picLocks noGrp="1" noChangeAspect="1"/>
          </p:cNvPicPr>
          <p:nvPr>
            <p:ph sz="half" idx="2"/>
          </p:nvPr>
        </p:nvPicPr>
        <p:blipFill>
          <a:blip r:embed="rId3"/>
          <a:stretch>
            <a:fillRect/>
          </a:stretch>
        </p:blipFill>
        <p:spPr>
          <a:xfrm>
            <a:off x="6990806" y="445331"/>
            <a:ext cx="3810336" cy="4915423"/>
          </a:xfrm>
        </p:spPr>
      </p:pic>
      <p:sp>
        <p:nvSpPr>
          <p:cNvPr id="10" name="CuadroTexto 9">
            <a:extLst>
              <a:ext uri="{FF2B5EF4-FFF2-40B4-BE49-F238E27FC236}">
                <a16:creationId xmlns:a16="http://schemas.microsoft.com/office/drawing/2014/main" id="{DA19E70D-4C81-7897-BA90-872A35D9748E}"/>
              </a:ext>
            </a:extLst>
          </p:cNvPr>
          <p:cNvSpPr txBox="1"/>
          <p:nvPr/>
        </p:nvSpPr>
        <p:spPr>
          <a:xfrm>
            <a:off x="6939827" y="6331789"/>
            <a:ext cx="6413864" cy="584775"/>
          </a:xfrm>
          <a:prstGeom prst="rect">
            <a:avLst/>
          </a:prstGeom>
          <a:noFill/>
        </p:spPr>
        <p:txBody>
          <a:bodyPr wrap="square" rtlCol="0">
            <a:spAutoFit/>
          </a:bodyPr>
          <a:lstStyle/>
          <a:p>
            <a:r>
              <a:rPr lang="es-CL" sz="1400" b="0" i="1" dirty="0" err="1">
                <a:effectLst/>
                <a:latin typeface="Open Sans" panose="020B0606030504020204" pitchFamily="34" charset="0"/>
              </a:rPr>
              <a:t>Zerbo</a:t>
            </a:r>
            <a:r>
              <a:rPr lang="es-CL" sz="1400" b="0" i="1" dirty="0">
                <a:effectLst/>
                <a:latin typeface="Open Sans" panose="020B0606030504020204" pitchFamily="34" charset="0"/>
              </a:rPr>
              <a:t> et al. Medico-Legal </a:t>
            </a:r>
            <a:r>
              <a:rPr lang="es-CL" sz="1400" b="0" i="1" dirty="0" err="1">
                <a:effectLst/>
                <a:latin typeface="Open Sans" panose="020B0606030504020204" pitchFamily="34" charset="0"/>
              </a:rPr>
              <a:t>Journal</a:t>
            </a:r>
            <a:r>
              <a:rPr lang="es-CL" sz="1400" b="0" i="0" dirty="0">
                <a:effectLst/>
                <a:latin typeface="Open Sans" panose="020B0606030504020204" pitchFamily="34" charset="0"/>
              </a:rPr>
              <a:t>. 2020;88(4):209-214</a:t>
            </a:r>
            <a:endParaRPr lang="es-CL" sz="1400" dirty="0"/>
          </a:p>
          <a:p>
            <a:endParaRPr lang="es-CL" dirty="0"/>
          </a:p>
        </p:txBody>
      </p:sp>
    </p:spTree>
    <p:extLst>
      <p:ext uri="{BB962C8B-B14F-4D97-AF65-F5344CB8AC3E}">
        <p14:creationId xmlns:p14="http://schemas.microsoft.com/office/powerpoint/2010/main" val="337518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028D0-7D90-EE7A-A18E-E990560AAC00}"/>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95FA34B2-9B99-B6B7-6F90-3F0322AA8583}"/>
              </a:ext>
            </a:extLst>
          </p:cNvPr>
          <p:cNvSpPr>
            <a:spLocks noGrp="1"/>
          </p:cNvSpPr>
          <p:nvPr>
            <p:ph type="title"/>
          </p:nvPr>
        </p:nvSpPr>
        <p:spPr>
          <a:xfrm>
            <a:off x="576943" y="618518"/>
            <a:ext cx="10470468" cy="840168"/>
          </a:xfrm>
        </p:spPr>
        <p:txBody>
          <a:bodyPr>
            <a:normAutofit/>
          </a:bodyPr>
          <a:lstStyle/>
          <a:p>
            <a:r>
              <a:rPr lang="es-CL" sz="2000" b="1" dirty="0"/>
              <a:t>Reporte de caso</a:t>
            </a:r>
          </a:p>
        </p:txBody>
      </p:sp>
      <p:sp>
        <p:nvSpPr>
          <p:cNvPr id="5" name="Marcador de contenido 4">
            <a:extLst>
              <a:ext uri="{FF2B5EF4-FFF2-40B4-BE49-F238E27FC236}">
                <a16:creationId xmlns:a16="http://schemas.microsoft.com/office/drawing/2014/main" id="{116644D0-D156-4D11-5DFF-193A4617CB91}"/>
              </a:ext>
            </a:extLst>
          </p:cNvPr>
          <p:cNvSpPr>
            <a:spLocks noGrp="1"/>
          </p:cNvSpPr>
          <p:nvPr>
            <p:ph sz="half" idx="1"/>
          </p:nvPr>
        </p:nvSpPr>
        <p:spPr>
          <a:xfrm>
            <a:off x="206626" y="1273061"/>
            <a:ext cx="6207237" cy="5584939"/>
          </a:xfrm>
        </p:spPr>
        <p:txBody>
          <a:bodyPr>
            <a:normAutofit/>
          </a:bodyPr>
          <a:lstStyle/>
          <a:p>
            <a:pPr algn="just"/>
            <a:r>
              <a:rPr lang="es-ES" i="1" kern="100" dirty="0">
                <a:effectLst/>
                <a:latin typeface="Aptos" panose="020B0004020202020204" pitchFamily="34" charset="0"/>
                <a:ea typeface="Aptos" panose="020B0004020202020204" pitchFamily="34" charset="0"/>
                <a:cs typeface="Times New Roman" panose="02020603050405020304" pitchFamily="18" charset="0"/>
              </a:rPr>
              <a:t>Hallazgos histológicos</a:t>
            </a:r>
            <a:endParaRPr lang="es-CL"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s-ES" b="1" i="1" kern="100" dirty="0">
                <a:effectLst/>
                <a:latin typeface="Aptos" panose="020B0004020202020204" pitchFamily="34" charset="0"/>
                <a:ea typeface="Aptos" panose="020B0004020202020204" pitchFamily="34" charset="0"/>
                <a:cs typeface="Times New Roman" panose="02020603050405020304" pitchFamily="18" charset="0"/>
              </a:rPr>
              <a:t>El examen histológico del corazón reveló un trayecto intramural de la arteria interventricular anterior o descendente anterior en ausencia de patología de la arteria coronaria. </a:t>
            </a:r>
          </a:p>
          <a:p>
            <a:pPr algn="just"/>
            <a:r>
              <a:rPr lang="es-CL" b="1" i="1" kern="100" dirty="0">
                <a:latin typeface="Aptos" panose="020B0004020202020204" pitchFamily="34" charset="0"/>
                <a:ea typeface="Aptos" panose="020B0004020202020204" pitchFamily="34" charset="0"/>
                <a:cs typeface="Times New Roman" panose="02020603050405020304" pitchFamily="18" charset="0"/>
              </a:rPr>
              <a:t>En el trayecto </a:t>
            </a:r>
            <a:r>
              <a:rPr lang="es-CL" b="1" i="1" kern="100" dirty="0">
                <a:effectLst/>
                <a:latin typeface="Aptos" panose="020B0004020202020204" pitchFamily="34" charset="0"/>
                <a:ea typeface="Aptos" panose="020B0004020202020204" pitchFamily="34" charset="0"/>
                <a:cs typeface="Times New Roman" panose="02020603050405020304" pitchFamily="18" charset="0"/>
              </a:rPr>
              <a:t>intramural profundo </a:t>
            </a:r>
            <a:r>
              <a:rPr lang="es-CL" b="1" i="1" kern="100">
                <a:effectLst/>
                <a:latin typeface="Aptos" panose="020B0004020202020204" pitchFamily="34" charset="0"/>
                <a:ea typeface="Aptos" panose="020B0004020202020204" pitchFamily="34" charset="0"/>
                <a:cs typeface="Times New Roman" panose="02020603050405020304" pitchFamily="18" charset="0"/>
              </a:rPr>
              <a:t>la arteria está </a:t>
            </a:r>
            <a:r>
              <a:rPr lang="es-CL" b="1" i="1" kern="100" dirty="0">
                <a:effectLst/>
                <a:latin typeface="Aptos" panose="020B0004020202020204" pitchFamily="34" charset="0"/>
                <a:ea typeface="Aptos" panose="020B0004020202020204" pitchFamily="34" charset="0"/>
                <a:cs typeface="Times New Roman" panose="02020603050405020304" pitchFamily="18" charset="0"/>
              </a:rPr>
              <a:t>rodeado por una </a:t>
            </a:r>
            <a:r>
              <a:rPr lang="es-CL" b="1" i="1" kern="100">
                <a:effectLst/>
                <a:latin typeface="Aptos" panose="020B0004020202020204" pitchFamily="34" charset="0"/>
                <a:ea typeface="Aptos" panose="020B0004020202020204" pitchFamily="34" charset="0"/>
                <a:cs typeface="Times New Roman" panose="02020603050405020304" pitchFamily="18" charset="0"/>
              </a:rPr>
              <a:t>vaina miocárdica.</a:t>
            </a:r>
            <a:endParaRPr lang="es-CL" b="1" i="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Imagen 2">
            <a:extLst>
              <a:ext uri="{FF2B5EF4-FFF2-40B4-BE49-F238E27FC236}">
                <a16:creationId xmlns:a16="http://schemas.microsoft.com/office/drawing/2014/main" id="{258D7A91-84C8-76A2-4B3F-436D38C93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2897" y="163853"/>
            <a:ext cx="882477" cy="110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Marcador de contenido 6">
            <a:extLst>
              <a:ext uri="{FF2B5EF4-FFF2-40B4-BE49-F238E27FC236}">
                <a16:creationId xmlns:a16="http://schemas.microsoft.com/office/drawing/2014/main" id="{98ABA420-3FF6-3EAD-D4B2-15BCAC47D76E}"/>
              </a:ext>
            </a:extLst>
          </p:cNvPr>
          <p:cNvPicPr>
            <a:picLocks noGrp="1" noChangeAspect="1"/>
          </p:cNvPicPr>
          <p:nvPr>
            <p:ph sz="half" idx="2"/>
          </p:nvPr>
        </p:nvPicPr>
        <p:blipFill>
          <a:blip r:embed="rId3"/>
          <a:stretch>
            <a:fillRect/>
          </a:stretch>
        </p:blipFill>
        <p:spPr>
          <a:xfrm>
            <a:off x="7381155" y="163853"/>
            <a:ext cx="3496465" cy="5256812"/>
          </a:xfrm>
        </p:spPr>
      </p:pic>
      <p:sp>
        <p:nvSpPr>
          <p:cNvPr id="11" name="CuadroTexto 10">
            <a:extLst>
              <a:ext uri="{FF2B5EF4-FFF2-40B4-BE49-F238E27FC236}">
                <a16:creationId xmlns:a16="http://schemas.microsoft.com/office/drawing/2014/main" id="{B777A9C2-C128-732B-8482-CD281F617D55}"/>
              </a:ext>
            </a:extLst>
          </p:cNvPr>
          <p:cNvSpPr txBox="1"/>
          <p:nvPr/>
        </p:nvSpPr>
        <p:spPr>
          <a:xfrm>
            <a:off x="7381155" y="5572664"/>
            <a:ext cx="12420201" cy="1292662"/>
          </a:xfrm>
          <a:prstGeom prst="rect">
            <a:avLst/>
          </a:prstGeom>
          <a:noFill/>
        </p:spPr>
        <p:txBody>
          <a:bodyPr wrap="square" rtlCol="0">
            <a:spAutoFit/>
          </a:bodyPr>
          <a:lstStyle/>
          <a:p>
            <a:r>
              <a:rPr lang="es-CL" sz="2000" dirty="0"/>
              <a:t>Rama arterial de curso intramural profundo  </a:t>
            </a:r>
          </a:p>
          <a:p>
            <a:r>
              <a:rPr lang="es-CL" sz="2000" dirty="0"/>
              <a:t>rodeado por una vaina miocárdica. Tinción</a:t>
            </a:r>
          </a:p>
          <a:p>
            <a:r>
              <a:rPr lang="es-CL" sz="2000" dirty="0"/>
              <a:t> </a:t>
            </a:r>
            <a:r>
              <a:rPr lang="es-CL" sz="2000" dirty="0" err="1"/>
              <a:t>tricrómico</a:t>
            </a:r>
            <a:r>
              <a:rPr lang="es-CL" sz="2000" dirty="0"/>
              <a:t> de </a:t>
            </a:r>
            <a:r>
              <a:rPr lang="es-CL" sz="2000" dirty="0" err="1"/>
              <a:t>Azan</a:t>
            </a:r>
            <a:r>
              <a:rPr lang="es-CL" sz="2000" dirty="0"/>
              <a:t>. </a:t>
            </a:r>
          </a:p>
          <a:p>
            <a:endParaRPr lang="es-CL" dirty="0"/>
          </a:p>
        </p:txBody>
      </p:sp>
      <p:sp>
        <p:nvSpPr>
          <p:cNvPr id="13" name="CuadroTexto 12">
            <a:extLst>
              <a:ext uri="{FF2B5EF4-FFF2-40B4-BE49-F238E27FC236}">
                <a16:creationId xmlns:a16="http://schemas.microsoft.com/office/drawing/2014/main" id="{E28F33A1-9563-EE52-3A94-07B2CFFFC217}"/>
              </a:ext>
            </a:extLst>
          </p:cNvPr>
          <p:cNvSpPr txBox="1"/>
          <p:nvPr/>
        </p:nvSpPr>
        <p:spPr>
          <a:xfrm>
            <a:off x="862641" y="6239482"/>
            <a:ext cx="4692769" cy="584775"/>
          </a:xfrm>
          <a:prstGeom prst="rect">
            <a:avLst/>
          </a:prstGeom>
          <a:noFill/>
        </p:spPr>
        <p:txBody>
          <a:bodyPr wrap="square" rtlCol="0">
            <a:spAutoFit/>
          </a:bodyPr>
          <a:lstStyle/>
          <a:p>
            <a:r>
              <a:rPr lang="es-CL" sz="1400" b="0" i="1" dirty="0" err="1">
                <a:effectLst/>
                <a:latin typeface="Open Sans" panose="020B0606030504020204" pitchFamily="34" charset="0"/>
              </a:rPr>
              <a:t>Zerbo</a:t>
            </a:r>
            <a:r>
              <a:rPr lang="es-CL" sz="1400" b="0" i="1" dirty="0">
                <a:effectLst/>
                <a:latin typeface="Open Sans" panose="020B0606030504020204" pitchFamily="34" charset="0"/>
              </a:rPr>
              <a:t> et al. Medico-Legal </a:t>
            </a:r>
            <a:r>
              <a:rPr lang="es-CL" sz="1400" b="0" i="1" dirty="0" err="1">
                <a:effectLst/>
                <a:latin typeface="Open Sans" panose="020B0606030504020204" pitchFamily="34" charset="0"/>
              </a:rPr>
              <a:t>Journal</a:t>
            </a:r>
            <a:r>
              <a:rPr lang="es-CL" sz="1400" b="0" i="0" dirty="0">
                <a:effectLst/>
                <a:latin typeface="Open Sans" panose="020B0606030504020204" pitchFamily="34" charset="0"/>
              </a:rPr>
              <a:t>. 2020;88(4):209-214</a:t>
            </a:r>
            <a:endParaRPr lang="es-CL" sz="1400" dirty="0"/>
          </a:p>
          <a:p>
            <a:endParaRPr lang="es-CL" dirty="0"/>
          </a:p>
        </p:txBody>
      </p:sp>
    </p:spTree>
    <p:extLst>
      <p:ext uri="{BB962C8B-B14F-4D97-AF65-F5344CB8AC3E}">
        <p14:creationId xmlns:p14="http://schemas.microsoft.com/office/powerpoint/2010/main" val="1582574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282BF-8EFC-BF26-25BB-D6F5928A39D5}"/>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3A893787-4356-C280-4DD7-34CD539F5109}"/>
              </a:ext>
            </a:extLst>
          </p:cNvPr>
          <p:cNvSpPr>
            <a:spLocks noGrp="1"/>
          </p:cNvSpPr>
          <p:nvPr>
            <p:ph type="title"/>
          </p:nvPr>
        </p:nvSpPr>
        <p:spPr>
          <a:xfrm>
            <a:off x="576943" y="618518"/>
            <a:ext cx="10470468" cy="840168"/>
          </a:xfrm>
        </p:spPr>
        <p:txBody>
          <a:bodyPr>
            <a:normAutofit/>
          </a:bodyPr>
          <a:lstStyle/>
          <a:p>
            <a:r>
              <a:rPr lang="es-CL" sz="2000" dirty="0"/>
              <a:t>Reporte de caso</a:t>
            </a:r>
          </a:p>
        </p:txBody>
      </p:sp>
      <p:sp>
        <p:nvSpPr>
          <p:cNvPr id="5" name="Marcador de contenido 4">
            <a:extLst>
              <a:ext uri="{FF2B5EF4-FFF2-40B4-BE49-F238E27FC236}">
                <a16:creationId xmlns:a16="http://schemas.microsoft.com/office/drawing/2014/main" id="{35D1E9F0-4357-B84B-3E4B-4739F98F714A}"/>
              </a:ext>
            </a:extLst>
          </p:cNvPr>
          <p:cNvSpPr>
            <a:spLocks noGrp="1"/>
          </p:cNvSpPr>
          <p:nvPr>
            <p:ph sz="half" idx="1"/>
          </p:nvPr>
        </p:nvSpPr>
        <p:spPr>
          <a:xfrm>
            <a:off x="0" y="1273061"/>
            <a:ext cx="6413863" cy="5584939"/>
          </a:xfrm>
        </p:spPr>
        <p:txBody>
          <a:bodyPr>
            <a:normAutofit/>
          </a:bodyPr>
          <a:lstStyle/>
          <a:p>
            <a:pPr algn="just"/>
            <a:r>
              <a:rPr lang="es-ES" b="1" i="1" kern="100" dirty="0">
                <a:effectLst/>
                <a:latin typeface="Aptos" panose="020B0004020202020204" pitchFamily="34" charset="0"/>
                <a:ea typeface="Aptos" panose="020B0004020202020204" pitchFamily="34" charset="0"/>
                <a:cs typeface="Times New Roman" panose="02020603050405020304" pitchFamily="18" charset="0"/>
              </a:rPr>
              <a:t>Hallazgos histológicos</a:t>
            </a:r>
            <a:endParaRPr lang="es-CL"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s-ES" b="1" i="1" kern="100" dirty="0">
                <a:effectLst/>
                <a:latin typeface="Aptos" panose="020B0004020202020204" pitchFamily="34" charset="0"/>
                <a:ea typeface="Aptos" panose="020B0004020202020204" pitchFamily="34" charset="0"/>
                <a:cs typeface="Times New Roman" panose="02020603050405020304" pitchFamily="18" charset="0"/>
              </a:rPr>
              <a:t>El examen histológico del tabique ventricular y del miocardio izquierdo mostró signos tempranos de lesión isquémica y el miocardio circundante mostró desorganización arquitectónica y fibrosis, imagen compatible con miocardiopatía hipertrófica. </a:t>
            </a:r>
            <a:endParaRPr lang="es-CL"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es-ES" kern="100" dirty="0">
                <a:effectLst/>
                <a:latin typeface="Aptos" panose="020B0004020202020204" pitchFamily="34" charset="0"/>
                <a:ea typeface="Aptos" panose="020B0004020202020204" pitchFamily="34" charset="0"/>
                <a:cs typeface="Times New Roman" panose="02020603050405020304" pitchFamily="18" charset="0"/>
              </a:rPr>
              <a:t> </a:t>
            </a:r>
            <a:endParaRPr lang="es-CL"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Imagen 2">
            <a:extLst>
              <a:ext uri="{FF2B5EF4-FFF2-40B4-BE49-F238E27FC236}">
                <a16:creationId xmlns:a16="http://schemas.microsoft.com/office/drawing/2014/main" id="{A3AE0145-441E-490E-271A-C79E8083F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2897" y="163853"/>
            <a:ext cx="882477" cy="110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Marcador de contenido 13">
            <a:extLst>
              <a:ext uri="{FF2B5EF4-FFF2-40B4-BE49-F238E27FC236}">
                <a16:creationId xmlns:a16="http://schemas.microsoft.com/office/drawing/2014/main" id="{7A4C46D2-1041-B0D3-F4FD-31DB24D271F5}"/>
              </a:ext>
            </a:extLst>
          </p:cNvPr>
          <p:cNvPicPr>
            <a:picLocks noGrp="1" noChangeAspect="1"/>
          </p:cNvPicPr>
          <p:nvPr>
            <p:ph sz="half" idx="2"/>
          </p:nvPr>
        </p:nvPicPr>
        <p:blipFill>
          <a:blip r:embed="rId3"/>
          <a:stretch>
            <a:fillRect/>
          </a:stretch>
        </p:blipFill>
        <p:spPr>
          <a:xfrm>
            <a:off x="6990806" y="718457"/>
            <a:ext cx="3937899" cy="2595568"/>
          </a:xfrm>
        </p:spPr>
      </p:pic>
      <p:pic>
        <p:nvPicPr>
          <p:cNvPr id="16" name="Imagen 15">
            <a:extLst>
              <a:ext uri="{FF2B5EF4-FFF2-40B4-BE49-F238E27FC236}">
                <a16:creationId xmlns:a16="http://schemas.microsoft.com/office/drawing/2014/main" id="{3E1B0736-6418-F442-4F1B-B2FF7B4D52A8}"/>
              </a:ext>
            </a:extLst>
          </p:cNvPr>
          <p:cNvPicPr>
            <a:picLocks noChangeAspect="1"/>
          </p:cNvPicPr>
          <p:nvPr/>
        </p:nvPicPr>
        <p:blipFill>
          <a:blip r:embed="rId4"/>
          <a:stretch>
            <a:fillRect/>
          </a:stretch>
        </p:blipFill>
        <p:spPr>
          <a:xfrm>
            <a:off x="6990806" y="3543976"/>
            <a:ext cx="3937899" cy="2899006"/>
          </a:xfrm>
          <a:prstGeom prst="rect">
            <a:avLst/>
          </a:prstGeom>
        </p:spPr>
      </p:pic>
    </p:spTree>
    <p:extLst>
      <p:ext uri="{BB962C8B-B14F-4D97-AF65-F5344CB8AC3E}">
        <p14:creationId xmlns:p14="http://schemas.microsoft.com/office/powerpoint/2010/main" val="21063656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Circuito</Template>
  <TotalTime>2419</TotalTime>
  <Words>1164</Words>
  <Application>Microsoft Macintosh PowerPoint</Application>
  <PresentationFormat>Panorámica</PresentationFormat>
  <Paragraphs>98</Paragraphs>
  <Slides>16</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Aptos</vt:lpstr>
      <vt:lpstr>Arial</vt:lpstr>
      <vt:lpstr>MyriadPro</vt:lpstr>
      <vt:lpstr>Open Sans</vt:lpstr>
      <vt:lpstr>system-ui</vt:lpstr>
      <vt:lpstr>Times New Roman</vt:lpstr>
      <vt:lpstr>Tw Cen MT</vt:lpstr>
      <vt:lpstr>Circuito</vt:lpstr>
      <vt:lpstr>Reporte de caso</vt:lpstr>
      <vt:lpstr>Reporte de caso</vt:lpstr>
      <vt:lpstr>Reporte de caso</vt:lpstr>
      <vt:lpstr>Reporte de caso</vt:lpstr>
      <vt:lpstr>Reporte de caso</vt:lpstr>
      <vt:lpstr>Reporte de caso</vt:lpstr>
      <vt:lpstr>Reporte de caso</vt:lpstr>
      <vt:lpstr>Reporte de caso</vt:lpstr>
      <vt:lpstr>Reporte de caso</vt:lpstr>
      <vt:lpstr>Presentación de PowerPoint</vt:lpstr>
      <vt:lpstr>Presentación de PowerPoint</vt:lpstr>
      <vt:lpstr>Presentación de PowerPoint</vt:lpstr>
      <vt:lpstr>Presentación de PowerPoint</vt:lpstr>
      <vt:lpstr>Presentación de PowerPoint</vt:lpstr>
      <vt:lpstr>Referencias</vt:lpstr>
      <vt:lpstr>Reporte de caso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inzunzamed@gmail.com</dc:creator>
  <cp:lastModifiedBy>inzunzamed@gmail.com</cp:lastModifiedBy>
  <cp:revision>39</cp:revision>
  <dcterms:created xsi:type="dcterms:W3CDTF">2025-10-25T12:26:03Z</dcterms:created>
  <dcterms:modified xsi:type="dcterms:W3CDTF">2025-12-16T17:11:45Z</dcterms:modified>
</cp:coreProperties>
</file>